
<file path=[Content_Types].xml><?xml version="1.0" encoding="utf-8"?>
<Types xmlns="http://schemas.openxmlformats.org/package/2006/content-types">
  <Default Extension="gif" ContentType="image/gif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7" r:id="rId3"/>
    <p:sldId id="286" r:id="rId4"/>
    <p:sldId id="258" r:id="rId5"/>
    <p:sldId id="259" r:id="rId6"/>
    <p:sldId id="260" r:id="rId7"/>
    <p:sldId id="285" r:id="rId8"/>
    <p:sldId id="270" r:id="rId9"/>
    <p:sldId id="262" r:id="rId10"/>
    <p:sldId id="263" r:id="rId11"/>
    <p:sldId id="292" r:id="rId12"/>
    <p:sldId id="264" r:id="rId13"/>
    <p:sldId id="288" r:id="rId14"/>
    <p:sldId id="274" r:id="rId15"/>
    <p:sldId id="291" r:id="rId16"/>
    <p:sldId id="283" r:id="rId17"/>
    <p:sldId id="279" r:id="rId18"/>
    <p:sldId id="280" r:id="rId19"/>
    <p:sldId id="278" r:id="rId20"/>
    <p:sldId id="293" r:id="rId21"/>
    <p:sldId id="282" r:id="rId22"/>
    <p:sldId id="281" r:id="rId23"/>
    <p:sldId id="289" r:id="rId24"/>
  </p:sldIdLst>
  <p:sldSz cx="9144000" cy="6858000" type="screen4x3"/>
  <p:notesSz cx="6858000" cy="9144000"/>
  <p:defaultTextStyle>
    <a:defPPr rtl="0"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711E"/>
    <a:srgbClr val="0070C0"/>
    <a:srgbClr val="40A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>
      <p:cViewPr varScale="1">
        <p:scale>
          <a:sx n="117" d="100"/>
          <a:sy n="117" d="100"/>
        </p:scale>
        <p:origin x="858" y="17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6" d="100"/>
          <a:sy n="86" d="100"/>
        </p:scale>
        <p:origin x="376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 1">
            <a:extLst>
              <a:ext uri="{FF2B5EF4-FFF2-40B4-BE49-F238E27FC236}">
                <a16:creationId xmlns:a16="http://schemas.microsoft.com/office/drawing/2014/main" id="{841BAE35-B931-41FC-8C28-23B2C9611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07229D51-2AA5-4627-ACD9-753D659F2073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55AB767-B8A3-43AC-907E-BD2E362188A8}" type="datetime1">
              <a:rPr lang="fr-FR" smtClean="0"/>
              <a:t>27/02/2022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A7D9D7F-29C4-463A-AD26-C4DDE07FE53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0E39BEF0-F605-492A-A857-7496E973D68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93651B54-B3D4-4259-87D6-3EA93A220909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936390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79BD911F-B8DD-4AE4-A484-8A4B86113B7F}" type="datetime1">
              <a:rPr lang="fr-FR" noProof="0" smtClean="0"/>
              <a:pPr/>
              <a:t>27/02/2022</a:t>
            </a:fld>
            <a:endParaRPr lang="fr-FR" noProof="0"/>
          </a:p>
        </p:txBody>
      </p:sp>
      <p:sp>
        <p:nvSpPr>
          <p:cNvPr id="4" name="Espace réservé de l’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pPr rtl="0"/>
            <a:endParaRPr lang="fr-FR" noProof="0"/>
          </a:p>
        </p:txBody>
      </p:sp>
      <p:sp>
        <p:nvSpPr>
          <p:cNvPr id="5" name="Espace réservé des commentaires 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pPr rtl="0"/>
            <a:endParaRPr lang="fr-FR" noProof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pPr rtl="0"/>
            <a:fld id="{7C4E7652-46AF-4259-BAE2-54978EA077CD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16704211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5688439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6180462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15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6380003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887176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972700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963439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19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81098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20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743152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21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703220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22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6312598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23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493328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5598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7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691557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8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5817484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 rtlCol="0">
            <a:normAutofit/>
          </a:bodyPr>
          <a:lstStyle/>
          <a:p>
            <a:pPr rtl="0"/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 rtlCol="0"/>
          <a:lstStyle/>
          <a:p>
            <a:pPr rtl="0"/>
            <a:fld id="{7C4E7652-46AF-4259-BAE2-54978EA077CD}" type="slidenum">
              <a:rPr lang="fr-FR" smtClean="0"/>
              <a:pPr rtl="0"/>
              <a:t>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e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sme 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sme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sme 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r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rtlCol="0"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9" name="Sous-titr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 rtlCol="0"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pPr rtl="0"/>
            <a:r>
              <a:rPr lang="fr-FR" noProof="0"/>
              <a:t>Modifiez le style des sous-titres du masque</a:t>
            </a:r>
          </a:p>
        </p:txBody>
      </p:sp>
      <p:sp>
        <p:nvSpPr>
          <p:cNvPr id="28" name="Espace réservé de la date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rtlCol="0" anchor="t"/>
          <a:lstStyle>
            <a:lvl1pPr algn="r">
              <a:defRPr sz="1000"/>
            </a:lvl1pPr>
          </a:lstStyle>
          <a:p>
            <a:fld id="{E1248C01-796A-4875-96C2-6CEEE2617F27}" type="datetime1">
              <a:rPr lang="fr-FR" smtClean="0"/>
              <a:pPr/>
              <a:t>27/02/2022</a:t>
            </a:fld>
            <a:endParaRPr lang="fr-FR" dirty="0"/>
          </a:p>
        </p:txBody>
      </p:sp>
      <p:sp>
        <p:nvSpPr>
          <p:cNvPr id="17" name="Espace réservé du pied de page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rtlCol="0" anchor="b"/>
          <a:lstStyle>
            <a:lvl1pPr algn="r">
              <a:defRPr sz="1100"/>
            </a:lvl1pPr>
          </a:lstStyle>
          <a:p>
            <a:pPr algn="r" rtl="0"/>
            <a:endParaRPr lang="fr-FR" sz="1100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466344" y="384048"/>
            <a:ext cx="4636008" cy="676656"/>
          </a:xfrm>
        </p:spPr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72000"/>
          </a:xfrm>
        </p:spPr>
        <p:txBody>
          <a:bodyPr rtlCol="0"/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>
          <a:xfrm>
            <a:off x="5870448" y="173195"/>
            <a:ext cx="2212848" cy="300831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fr-FR" noProof="0"/>
              <a:t>www.website.com</a:t>
            </a:r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e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sme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sme 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pied de page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49598980-D22C-4904-9F8F-3DB09B2ECD84}" type="slidenum">
              <a:rPr lang="fr-FR" noProof="0" smtClean="0"/>
              <a:pPr/>
              <a:t>‹N°›</a:t>
            </a:fld>
            <a:endParaRPr lang="fr-FR" noProof="0"/>
          </a:p>
        </p:txBody>
      </p:sp>
      <p:sp>
        <p:nvSpPr>
          <p:cNvPr id="14" name="Espace réservé du contenu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57200" y="1425655"/>
            <a:ext cx="7726680" cy="571500"/>
          </a:xfrm>
        </p:spPr>
        <p:txBody>
          <a:bodyPr rtlCol="0"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 rtl="0"/>
            <a:r>
              <a:rPr lang="fr-FR" noProof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 marL="182880" algn="l">
              <a:defRPr/>
            </a:lvl1pPr>
          </a:lstStyle>
          <a:p>
            <a:pPr rtl="0"/>
            <a:r>
              <a:rPr lang="fr-FR" noProof="0"/>
              <a:t>Cliquez pour modifier le style du titre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 hasCustomPrompt="1"/>
          </p:nvPr>
        </p:nvSpPr>
        <p:spPr>
          <a:xfrm>
            <a:off x="457200" y="1722437"/>
            <a:ext cx="4038600" cy="4525963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4648200" y="1722437"/>
            <a:ext cx="4038600" cy="4525963"/>
          </a:xfrm>
        </p:spPr>
        <p:txBody>
          <a:bodyPr rtlCol="0"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870448" y="173195"/>
            <a:ext cx="2212848" cy="301752"/>
          </a:xfrm>
        </p:spPr>
        <p:txBody>
          <a:bodyPr rtlCol="0"/>
          <a:lstStyle/>
          <a:p>
            <a:pPr rtl="0"/>
            <a:r>
              <a:rPr lang="fr-FR" noProof="0"/>
              <a:t>www.website.com</a:t>
            </a:r>
          </a:p>
        </p:txBody>
      </p:sp>
      <p:sp>
        <p:nvSpPr>
          <p:cNvPr id="9" name="Espace réservé du numéro de diapositive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 rtlCol="0"/>
          <a:lstStyle/>
          <a:p>
            <a:pPr rtl="0"/>
            <a:fld id="{FEA1243F-3000-4347-94A4-FBDEAD3122CB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rtlCol="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pPr rtl="0"/>
            <a:r>
              <a:rPr lang="fr-FR" noProof="0"/>
              <a:t>Modifiez le style du titre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 hasCustomPrompt="1"/>
          </p:nvPr>
        </p:nvSpPr>
        <p:spPr>
          <a:xfrm>
            <a:off x="1135856" y="1295400"/>
            <a:ext cx="2438400" cy="5015864"/>
          </a:xfrm>
        </p:spPr>
        <p:txBody>
          <a:bodyPr rtlCol="0"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 hasCustomPrompt="1"/>
          </p:nvPr>
        </p:nvSpPr>
        <p:spPr>
          <a:xfrm>
            <a:off x="3651250" y="1295400"/>
            <a:ext cx="5276088" cy="5013960"/>
          </a:xfrm>
        </p:spPr>
        <p:txBody>
          <a:bodyPr rtlCol="0"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 rtlCol="0"/>
          <a:lstStyle>
            <a:lvl1pPr>
              <a:defRPr sz="1200"/>
            </a:lvl1pPr>
          </a:lstStyle>
          <a:p>
            <a:pPr rtl="0"/>
            <a:r>
              <a:rPr lang="fr-FR" noProof="0"/>
              <a:t>www.website.com</a:t>
            </a:r>
          </a:p>
        </p:txBody>
      </p:sp>
      <p:sp>
        <p:nvSpPr>
          <p:cNvPr id="9" name="Espace réservé du numéro de diapositive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 rtlCol="0"/>
          <a:lstStyle>
            <a:lvl1pPr>
              <a:defRPr sz="1200"/>
            </a:lvl1pPr>
          </a:lstStyle>
          <a:p>
            <a:pPr rtl="0"/>
            <a:fld id="{FEA1243F-3000-4347-94A4-FBDEAD3122CB}" type="slidenum">
              <a:rPr lang="fr-FR" noProof="0" smtClean="0"/>
              <a:pPr/>
              <a:t>‹N°›</a:t>
            </a:fld>
            <a:endParaRPr lang="fr-FR" noProof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e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que 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sme 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Espace réservé du titre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rtlCol="0" anchor="ctr">
            <a:noAutofit/>
          </a:bodyPr>
          <a:lstStyle/>
          <a:p>
            <a:pPr rtl="0"/>
            <a:endParaRPr lang="fr-FR" noProof="0"/>
          </a:p>
        </p:txBody>
      </p:sp>
      <p:sp>
        <p:nvSpPr>
          <p:cNvPr id="13" name="Espace réservé du texte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rtlCol="0" anchor="t">
            <a:normAutofit/>
          </a:bodyPr>
          <a:lstStyle/>
          <a:p>
            <a:pPr lvl="0" rtl="0"/>
            <a:r>
              <a:rPr lang="fr-FR" noProof="0"/>
              <a:t>Modifiez les styles du texte du masque</a:t>
            </a:r>
          </a:p>
          <a:p>
            <a:pPr lvl="1" rtl="0"/>
            <a:r>
              <a:rPr lang="fr-FR" noProof="0"/>
              <a:t>Deuxième niveau</a:t>
            </a:r>
          </a:p>
          <a:p>
            <a:pPr lvl="2" rtl="0"/>
            <a:r>
              <a:rPr lang="fr-FR" noProof="0"/>
              <a:t>Troisième niveau</a:t>
            </a:r>
          </a:p>
          <a:p>
            <a:pPr lvl="3" rtl="0"/>
            <a:r>
              <a:rPr lang="fr-FR" noProof="0"/>
              <a:t>Quatrième niveau</a:t>
            </a:r>
          </a:p>
          <a:p>
            <a:pPr lvl="4" rtl="0"/>
            <a:r>
              <a:rPr lang="fr-FR" noProof="0"/>
              <a:t>Cinquième niveau</a:t>
            </a:r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pPr rtl="0"/>
            <a:r>
              <a:rPr lang="fr-FR" noProof="0"/>
              <a:t>www.website.com</a:t>
            </a:r>
          </a:p>
        </p:txBody>
      </p:sp>
      <p:sp>
        <p:nvSpPr>
          <p:cNvPr id="23" name="Espace réservé du numéro de diapositive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rtlCol="0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pPr rtl="0"/>
            <a:fld id="{49598980-D22C-4904-9F8F-3DB09B2ECD84}" type="slidenum">
              <a:rPr lang="fr-FR" noProof="0" smtClean="0"/>
              <a:pPr/>
              <a:t>‹N°›</a:t>
            </a:fld>
            <a:endParaRPr lang="fr-FR" noProof="0"/>
          </a:p>
        </p:txBody>
      </p:sp>
      <p:pic>
        <p:nvPicPr>
          <p:cNvPr id="21" name="Graphisme 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sme 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5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gif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image" Target="../media/image23.png"/><Relationship Id="rId7" Type="http://schemas.microsoft.com/office/2017/06/relationships/model3d" Target="../media/model3d1.glb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9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hyperlink" Target="https://min-api.cryptocompare.com/data/price?fsym=BTC&amp;tsyms=USD,JPY,EUR,GBP" TargetMode="External"/><Relationship Id="rId18" Type="http://schemas.openxmlformats.org/officeDocument/2006/relationships/image" Target="../media/image37.png"/><Relationship Id="rId3" Type="http://schemas.openxmlformats.org/officeDocument/2006/relationships/image" Target="../media/image29.png"/><Relationship Id="rId7" Type="http://schemas.openxmlformats.org/officeDocument/2006/relationships/image" Target="../media/image23.png"/><Relationship Id="rId12" Type="http://schemas.openxmlformats.org/officeDocument/2006/relationships/hyperlink" Target="https://min-api.cryptocompare.com/data/v2/histoday?fsym=%7bcryptocurrency%7d&amp;tsym=%7bphysical_currency%7d&amp;limit=365" TargetMode="External"/><Relationship Id="rId17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32.png"/><Relationship Id="rId11" Type="http://schemas.openxmlformats.org/officeDocument/2006/relationships/hyperlink" Target="https://min-api.cryptocompare.com/data/price?fsym=USD&amp;tsyms=BTC,ETH,XRP,LTC,SHIB,USD,EUR,JPY,GBP" TargetMode="External"/><Relationship Id="rId5" Type="http://schemas.openxmlformats.org/officeDocument/2006/relationships/image" Target="../media/image31.png"/><Relationship Id="rId15" Type="http://schemas.openxmlformats.org/officeDocument/2006/relationships/image" Target="../media/image34.png"/><Relationship Id="rId10" Type="http://schemas.openxmlformats.org/officeDocument/2006/relationships/image" Target="../media/image26.svg"/><Relationship Id="rId19" Type="http://schemas.openxmlformats.org/officeDocument/2006/relationships/image" Target="../media/image38.png"/><Relationship Id="rId4" Type="http://schemas.openxmlformats.org/officeDocument/2006/relationships/image" Target="../media/image30.png"/><Relationship Id="rId9" Type="http://schemas.openxmlformats.org/officeDocument/2006/relationships/image" Target="../media/image25.png"/><Relationship Id="rId14" Type="http://schemas.openxmlformats.org/officeDocument/2006/relationships/image" Target="../media/image3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3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3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10" Type="http://schemas.openxmlformats.org/officeDocument/2006/relationships/image" Target="../media/image44.png"/><Relationship Id="rId4" Type="http://schemas.openxmlformats.org/officeDocument/2006/relationships/image" Target="../media/image24.svg"/><Relationship Id="rId9" Type="http://schemas.openxmlformats.org/officeDocument/2006/relationships/image" Target="../media/image4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328762" y="264971"/>
            <a:ext cx="4699621" cy="804145"/>
          </a:xfrm>
        </p:spPr>
        <p:txBody>
          <a:bodyPr rtlCol="0"/>
          <a:lstStyle/>
          <a:p>
            <a:pPr algn="ctr" rtl="0"/>
            <a:r>
              <a:rPr lang="fr-FR" sz="6000" spc="-40" dirty="0"/>
              <a:t>Mini-Project</a:t>
            </a:r>
            <a:endParaRPr lang="fr-FR" sz="6000" b="0" spc="-4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>
          <a:xfrm>
            <a:off x="2051720" y="4077072"/>
            <a:ext cx="6551736" cy="587446"/>
          </a:xfrm>
        </p:spPr>
        <p:txBody>
          <a:bodyPr rtlCol="0">
            <a:noAutofit/>
          </a:bodyPr>
          <a:lstStyle/>
          <a:p>
            <a:pPr algn="r" rtl="0"/>
            <a:r>
              <a:rPr lang="fr-FR" sz="3000" dirty="0">
                <a:solidFill>
                  <a:schemeClr val="bg2">
                    <a:lumMod val="50000"/>
                    <a:lumOff val="50000"/>
                  </a:schemeClr>
                </a:solidFill>
              </a:rPr>
              <a:t>OOP + Tkinter + Open Data + JSON</a:t>
            </a: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F783012F-615E-426C-BFA2-7E9F9B32ABB7}"/>
              </a:ext>
            </a:extLst>
          </p:cNvPr>
          <p:cNvSpPr txBox="1"/>
          <p:nvPr/>
        </p:nvSpPr>
        <p:spPr>
          <a:xfrm>
            <a:off x="1963801" y="1196752"/>
            <a:ext cx="7159622" cy="21698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500" b="0" spc="-40" dirty="0">
                <a:solidFill>
                  <a:schemeClr val="bg2"/>
                </a:solidFill>
                <a:latin typeface="+mj-lt"/>
              </a:rPr>
              <a:t>	Evolution of the</a:t>
            </a:r>
          </a:p>
          <a:p>
            <a:r>
              <a:rPr lang="en-US" sz="4500" b="0" spc="-40" dirty="0">
                <a:solidFill>
                  <a:schemeClr val="bg2"/>
                </a:solidFill>
                <a:latin typeface="+mj-lt"/>
              </a:rPr>
              <a:t>	    Value of the main</a:t>
            </a:r>
          </a:p>
          <a:p>
            <a:r>
              <a:rPr lang="en-US" sz="4500" b="0" spc="-40" dirty="0">
                <a:solidFill>
                  <a:schemeClr val="bg2"/>
                </a:solidFill>
                <a:latin typeface="+mj-lt"/>
              </a:rPr>
              <a:t>		  Cryptocurrencies</a:t>
            </a:r>
            <a:endParaRPr lang="es-ES" sz="45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8D263BE-CA39-40A4-A624-48CBE690CD6F}"/>
              </a:ext>
            </a:extLst>
          </p:cNvPr>
          <p:cNvSpPr txBox="1"/>
          <p:nvPr/>
        </p:nvSpPr>
        <p:spPr>
          <a:xfrm>
            <a:off x="5365079" y="4990292"/>
            <a:ext cx="266330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22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Flavien BOULEAU</a:t>
            </a:r>
          </a:p>
          <a:p>
            <a:pPr algn="r"/>
            <a:r>
              <a:rPr lang="es-ES" sz="2200" dirty="0">
                <a:solidFill>
                  <a:schemeClr val="accent3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Bastien OLLIVER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EE45924-AF02-4654-A6FB-9D487B704E72}"/>
              </a:ext>
            </a:extLst>
          </p:cNvPr>
          <p:cNvSpPr txBox="1"/>
          <p:nvPr/>
        </p:nvSpPr>
        <p:spPr>
          <a:xfrm>
            <a:off x="2843808" y="6454529"/>
            <a:ext cx="345638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Comic Sans MS" panose="030F0702030302020204" pitchFamily="66" charset="0"/>
              </a:rPr>
              <a:t>terminale spécialité NSI : 2021-2022</a:t>
            </a:r>
            <a:endParaRPr lang="es-ES" sz="1200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15E19-0A19-48F5-975B-04683377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10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949950BC-2F3B-4B8D-BC9B-7E94B5501F53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F0B0493-8FDB-4711-9098-C8CE80FA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CONVERSION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F459FE60-35A7-4F34-8675-69222C03C4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6354" y="2148291"/>
            <a:ext cx="5951292" cy="2936491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DD8A8526-07E4-47E6-859E-CCC12956220F}"/>
              </a:ext>
            </a:extLst>
          </p:cNvPr>
          <p:cNvGrpSpPr/>
          <p:nvPr/>
        </p:nvGrpSpPr>
        <p:grpSpPr>
          <a:xfrm>
            <a:off x="2016679" y="3552596"/>
            <a:ext cx="2934109" cy="2704049"/>
            <a:chOff x="2016679" y="3552596"/>
            <a:chExt cx="2934109" cy="2704049"/>
          </a:xfrm>
        </p:grpSpPr>
        <p:sp>
          <p:nvSpPr>
            <p:cNvPr id="8" name="Flèche : droite 7">
              <a:extLst>
                <a:ext uri="{FF2B5EF4-FFF2-40B4-BE49-F238E27FC236}">
                  <a16:creationId xmlns:a16="http://schemas.microsoft.com/office/drawing/2014/main" id="{3553A750-0C6F-4EFF-BF41-FB4C0DA5EB3A}"/>
                </a:ext>
              </a:extLst>
            </p:cNvPr>
            <p:cNvSpPr/>
            <p:nvPr/>
          </p:nvSpPr>
          <p:spPr>
            <a:xfrm rot="4116278">
              <a:off x="2376615" y="3773309"/>
              <a:ext cx="910911" cy="469485"/>
            </a:xfrm>
            <a:prstGeom prst="rightArrow">
              <a:avLst>
                <a:gd name="adj1" fmla="val 20186"/>
                <a:gd name="adj2" fmla="val 608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4" name="Image 24">
              <a:extLst>
                <a:ext uri="{FF2B5EF4-FFF2-40B4-BE49-F238E27FC236}">
                  <a16:creationId xmlns:a16="http://schemas.microsoft.com/office/drawing/2014/main" id="{B5191F29-2141-4A93-BBFD-0108888206B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16679" y="4780064"/>
              <a:ext cx="2934109" cy="1476581"/>
            </a:xfrm>
            <a:prstGeom prst="rect">
              <a:avLst/>
            </a:prstGeom>
          </p:spPr>
        </p:pic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1214947B-7F47-4724-B0D4-8458F026C070}"/>
              </a:ext>
            </a:extLst>
          </p:cNvPr>
          <p:cNvGrpSpPr/>
          <p:nvPr/>
        </p:nvGrpSpPr>
        <p:grpSpPr>
          <a:xfrm>
            <a:off x="4495333" y="3143852"/>
            <a:ext cx="3940007" cy="1790308"/>
            <a:chOff x="4495333" y="3143852"/>
            <a:chExt cx="3940007" cy="1790308"/>
          </a:xfrm>
        </p:grpSpPr>
        <p:sp>
          <p:nvSpPr>
            <p:cNvPr id="4" name="Flèche : droite 3">
              <a:extLst>
                <a:ext uri="{FF2B5EF4-FFF2-40B4-BE49-F238E27FC236}">
                  <a16:creationId xmlns:a16="http://schemas.microsoft.com/office/drawing/2014/main" id="{C11E21CC-D6C2-4820-B463-0AE36119F5FF}"/>
                </a:ext>
              </a:extLst>
            </p:cNvPr>
            <p:cNvSpPr/>
            <p:nvPr/>
          </p:nvSpPr>
          <p:spPr>
            <a:xfrm rot="2691680">
              <a:off x="4495333" y="3143852"/>
              <a:ext cx="910911" cy="469485"/>
            </a:xfrm>
            <a:prstGeom prst="rightArrow">
              <a:avLst>
                <a:gd name="adj1" fmla="val 20186"/>
                <a:gd name="adj2" fmla="val 608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pic>
          <p:nvPicPr>
            <p:cNvPr id="27" name="Image 27">
              <a:extLst>
                <a:ext uri="{FF2B5EF4-FFF2-40B4-BE49-F238E27FC236}">
                  <a16:creationId xmlns:a16="http://schemas.microsoft.com/office/drawing/2014/main" id="{3F55E587-D843-4544-8DAD-365E3579295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82178" y="3429000"/>
              <a:ext cx="2953162" cy="15051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7" presetID="5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10642 -4.81481E-6 C -0.15417 -4.81481E-6 -0.21267 -0.03935 -0.21267 -0.07106 L -0.21267 -0.14212 " pathEditMode="relative" rAng="0" ptsTypes="AAAA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0642" y="-7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1415E19-0A19-48F5-975B-04683377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11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949950BC-2F3B-4B8D-BC9B-7E94B5501F53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1F0B0493-8FDB-4711-9098-C8CE80FA80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5015453" cy="628800"/>
          </a:xfrm>
        </p:spPr>
        <p:txBody>
          <a:bodyPr rtlCol="0"/>
          <a:lstStyle/>
          <a:p>
            <a:pPr rtl="0"/>
            <a:r>
              <a:rPr lang="en-US" dirty="0"/>
              <a:t>LOADING WINDOW</a:t>
            </a:r>
            <a:endParaRPr lang="fr-FR" dirty="0"/>
          </a:p>
        </p:txBody>
      </p:sp>
      <p:pic>
        <p:nvPicPr>
          <p:cNvPr id="10" name="Image 9" descr="Une image contenant texte&#10;&#10;Description générée automatiquement">
            <a:extLst>
              <a:ext uri="{FF2B5EF4-FFF2-40B4-BE49-F238E27FC236}">
                <a16:creationId xmlns:a16="http://schemas.microsoft.com/office/drawing/2014/main" id="{14413912-3D06-4339-9B42-E34E3157174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912" y="1916832"/>
            <a:ext cx="6485458" cy="2664296"/>
          </a:xfrm>
          <a:prstGeom prst="rect">
            <a:avLst/>
          </a:prstGeom>
        </p:spPr>
      </p:pic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0CED39E4-1D41-4185-8A53-A14D35B7E2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239" y="1919266"/>
            <a:ext cx="6608892" cy="2766923"/>
          </a:xfrm>
          <a:prstGeom prst="rect">
            <a:avLst/>
          </a:prstGeom>
        </p:spPr>
      </p:pic>
      <p:pic>
        <p:nvPicPr>
          <p:cNvPr id="3" name="Image 2" descr="Une image contenant texte&#10;&#10;Description générée automatiquement">
            <a:extLst>
              <a:ext uri="{FF2B5EF4-FFF2-40B4-BE49-F238E27FC236}">
                <a16:creationId xmlns:a16="http://schemas.microsoft.com/office/drawing/2014/main" id="{79B15053-1D65-48CC-9C0A-038713981F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5450" y="4011268"/>
            <a:ext cx="3548381" cy="2347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265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3" presetClass="entr" presetSubtype="16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>
            <a:extLst>
              <a:ext uri="{FF2B5EF4-FFF2-40B4-BE49-F238E27FC236}">
                <a16:creationId xmlns:a16="http://schemas.microsoft.com/office/drawing/2014/main" id="{63BD6687-657B-433A-A9E0-9017394659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9976" y="1267862"/>
            <a:ext cx="7416824" cy="5382004"/>
          </a:xfrm>
          <a:prstGeom prst="rect">
            <a:avLst/>
          </a:prstGeom>
        </p:spPr>
      </p:pic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12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4630CB5-2643-4A94-8469-436A668E8770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08AA1C5-5E5A-4B81-99EF-CCC5AF4A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FINAL RESULT</a:t>
            </a:r>
            <a:endParaRPr lang="fr-FR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13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4630CB5-2643-4A94-8469-436A668E8770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08AA1C5-5E5A-4B81-99EF-CCC5AF4A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TASKS DISTRIBUTION</a:t>
            </a:r>
            <a:endParaRPr lang="fr-FR" dirty="0"/>
          </a:p>
        </p:txBody>
      </p:sp>
      <p:graphicFrame>
        <p:nvGraphicFramePr>
          <p:cNvPr id="8" name="Tableau 9">
            <a:extLst>
              <a:ext uri="{FF2B5EF4-FFF2-40B4-BE49-F238E27FC236}">
                <a16:creationId xmlns:a16="http://schemas.microsoft.com/office/drawing/2014/main" id="{A2482D86-287E-40F7-A04D-9EC04114D2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68010744"/>
              </p:ext>
            </p:extLst>
          </p:nvPr>
        </p:nvGraphicFramePr>
        <p:xfrm>
          <a:off x="1475656" y="1844824"/>
          <a:ext cx="6659880" cy="41638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329940">
                  <a:extLst>
                    <a:ext uri="{9D8B030D-6E8A-4147-A177-3AD203B41FA5}">
                      <a16:colId xmlns:a16="http://schemas.microsoft.com/office/drawing/2014/main" val="1638338253"/>
                    </a:ext>
                  </a:extLst>
                </a:gridCol>
                <a:gridCol w="3329940">
                  <a:extLst>
                    <a:ext uri="{9D8B030D-6E8A-4147-A177-3AD203B41FA5}">
                      <a16:colId xmlns:a16="http://schemas.microsoft.com/office/drawing/2014/main" val="3850900617"/>
                    </a:ext>
                  </a:extLst>
                </a:gridCol>
              </a:tblGrid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FLAVIEN</a:t>
                      </a:r>
                      <a:endParaRPr lang="es-E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BASTIEN</a:t>
                      </a:r>
                      <a:endParaRPr lang="es-E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0009044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Interface </a:t>
                      </a:r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  <a:cs typeface="Calibri" panose="020F0502020204030204" pitchFamily="34" charset="0"/>
                        </a:rPr>
                        <a:t>creation</a:t>
                      </a:r>
                      <a:endParaRPr lang="fr-FR" dirty="0">
                        <a:latin typeface="Cambria" panose="02040503050406030204" pitchFamily="18" charset="0"/>
                        <a:ea typeface="Cambria" panose="02040503050406030204" pitchFamily="18" charset="0"/>
                        <a:cs typeface="Calibri" panose="020F050202020403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Find</a:t>
                      </a:r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the API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8351207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Graph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Crypto Currency prices 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81429251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Scrolling menus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Date </a:t>
                      </a:r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verification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92019626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Graph information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Find</a:t>
                      </a:r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peaks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27926695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Information on a </a:t>
                      </a:r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day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Large part of the </a:t>
                      </a:r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slideshow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40502633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Conversions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81486116"/>
                  </a:ext>
                </a:extLst>
              </a:tr>
              <a:tr h="462648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Loading</a:t>
                      </a:r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fr-FR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window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30505117"/>
                  </a:ext>
                </a:extLst>
              </a:tr>
              <a:tr h="462648">
                <a:tc gridSpan="2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s-E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inalization of </a:t>
                      </a:r>
                      <a:r>
                        <a:rPr lang="es-E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the</a:t>
                      </a:r>
                      <a:r>
                        <a:rPr lang="es-E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 </a:t>
                      </a:r>
                      <a:r>
                        <a:rPr lang="es-ES" dirty="0" err="1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slideshow</a:t>
                      </a:r>
                      <a:endParaRPr lang="es-ES" dirty="0">
                        <a:latin typeface="Cambria" panose="02040503050406030204" pitchFamily="18" charset="0"/>
                        <a:ea typeface="Cambria" panose="02040503050406030204" pitchFamily="18" charset="0"/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F</a:t>
                      </a:r>
                      <a:r>
                        <a:rPr lang="es-ES" dirty="0">
                          <a:latin typeface="Cambria" panose="02040503050406030204" pitchFamily="18" charset="0"/>
                          <a:ea typeface="Cambria" panose="02040503050406030204" pitchFamily="18" charset="0"/>
                        </a:rPr>
                        <a:t>inalization of the slideshow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0536179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56547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29334A71-B2DE-4225-85E6-5EC77FCD9B32}"/>
              </a:ext>
            </a:extLst>
          </p:cNvPr>
          <p:cNvSpPr/>
          <p:nvPr/>
        </p:nvSpPr>
        <p:spPr>
          <a:xfrm>
            <a:off x="418971" y="1749965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14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GRAPH</a:t>
            </a:r>
            <a:endParaRPr lang="fr-FR" b="0" dirty="0"/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3437D6F0-66B0-46E7-9D5B-0EC3B04EF94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4860" y="2033057"/>
            <a:ext cx="6134277" cy="4366202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E4AB4FF8-6085-4D72-8604-A589CCC4826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4437" y="2084264"/>
            <a:ext cx="4875121" cy="4263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9913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D2B75875-8A5C-4FB8-AF71-59279D4B0CAF}"/>
              </a:ext>
            </a:extLst>
          </p:cNvPr>
          <p:cNvSpPr/>
          <p:nvPr/>
        </p:nvSpPr>
        <p:spPr>
          <a:xfrm>
            <a:off x="418968" y="1691149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15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4897363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SCROLLING MENUS</a:t>
            </a:r>
            <a:endParaRPr lang="fr-FR" b="0" dirty="0"/>
          </a:p>
        </p:txBody>
      </p:sp>
      <p:pic>
        <p:nvPicPr>
          <p:cNvPr id="3" name="Image 4">
            <a:extLst>
              <a:ext uri="{FF2B5EF4-FFF2-40B4-BE49-F238E27FC236}">
                <a16:creationId xmlns:a16="http://schemas.microsoft.com/office/drawing/2014/main" id="{7573095A-62B5-4C39-B5DF-3000808A1D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8655" y="2166170"/>
            <a:ext cx="6726689" cy="3978073"/>
          </a:xfrm>
          <a:prstGeom prst="rect">
            <a:avLst/>
          </a:prstGeom>
        </p:spPr>
      </p:pic>
      <p:pic>
        <p:nvPicPr>
          <p:cNvPr id="4" name="Image 4">
            <a:extLst>
              <a:ext uri="{FF2B5EF4-FFF2-40B4-BE49-F238E27FC236}">
                <a16:creationId xmlns:a16="http://schemas.microsoft.com/office/drawing/2014/main" id="{8C93F804-6F65-435A-82E7-2B4348EA66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8701" y="1873798"/>
            <a:ext cx="4826597" cy="4573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7579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AA7A2B86-A414-4A88-A42E-6DA922EE7EE0}"/>
              </a:ext>
            </a:extLst>
          </p:cNvPr>
          <p:cNvSpPr/>
          <p:nvPr/>
        </p:nvSpPr>
        <p:spPr>
          <a:xfrm>
            <a:off x="418971" y="1687735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16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5545435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LOWER RIGHT AREA</a:t>
            </a:r>
            <a:endParaRPr lang="fr-FR" b="0" dirty="0"/>
          </a:p>
        </p:txBody>
      </p:sp>
      <p:pic>
        <p:nvPicPr>
          <p:cNvPr id="4" name="Image 8">
            <a:extLst>
              <a:ext uri="{FF2B5EF4-FFF2-40B4-BE49-F238E27FC236}">
                <a16:creationId xmlns:a16="http://schemas.microsoft.com/office/drawing/2014/main" id="{C94A0D50-A9E8-4E4C-8D6E-ADCE34C54A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844" y="2539229"/>
            <a:ext cx="7916310" cy="3229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779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 : coins arrondis 3">
            <a:extLst>
              <a:ext uri="{FF2B5EF4-FFF2-40B4-BE49-F238E27FC236}">
                <a16:creationId xmlns:a16="http://schemas.microsoft.com/office/drawing/2014/main" id="{1F57F21F-C8BF-4C86-B8D4-132928B75DC9}"/>
              </a:ext>
            </a:extLst>
          </p:cNvPr>
          <p:cNvSpPr/>
          <p:nvPr/>
        </p:nvSpPr>
        <p:spPr>
          <a:xfrm>
            <a:off x="419356" y="1685900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17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5545435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GRAPH INFORMATION</a:t>
            </a:r>
            <a:endParaRPr lang="fr-FR" b="0" dirty="0"/>
          </a:p>
        </p:txBody>
      </p:sp>
      <p:pic>
        <p:nvPicPr>
          <p:cNvPr id="3" name="Image 8">
            <a:extLst>
              <a:ext uri="{FF2B5EF4-FFF2-40B4-BE49-F238E27FC236}">
                <a16:creationId xmlns:a16="http://schemas.microsoft.com/office/drawing/2014/main" id="{B83EA952-3063-44BE-9115-03E17976538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825" y="1765463"/>
            <a:ext cx="4558350" cy="4773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541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0EC5CAD8-9BC8-4D00-BF6C-8ECF5C613F65}"/>
              </a:ext>
            </a:extLst>
          </p:cNvPr>
          <p:cNvSpPr/>
          <p:nvPr/>
        </p:nvSpPr>
        <p:spPr>
          <a:xfrm>
            <a:off x="418971" y="1691152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18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4897363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DAY INFORMATION</a:t>
            </a:r>
            <a:endParaRPr lang="fr-FR" b="0" dirty="0"/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989030CC-3682-4540-A153-672062AFEE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82" y="1908787"/>
            <a:ext cx="6752834" cy="4497115"/>
          </a:xfrm>
          <a:prstGeom prst="rect">
            <a:avLst/>
          </a:prstGeom>
        </p:spPr>
      </p:pic>
      <p:pic>
        <p:nvPicPr>
          <p:cNvPr id="4" name="Image 8">
            <a:extLst>
              <a:ext uri="{FF2B5EF4-FFF2-40B4-BE49-F238E27FC236}">
                <a16:creationId xmlns:a16="http://schemas.microsoft.com/office/drawing/2014/main" id="{4222BC3A-F193-4E98-ACF5-B51FE7511D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3999" y="2193510"/>
            <a:ext cx="6096000" cy="3927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1185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F4D1CFB-BA0F-408D-AAEF-392AED2D1283}"/>
              </a:ext>
            </a:extLst>
          </p:cNvPr>
          <p:cNvSpPr/>
          <p:nvPr/>
        </p:nvSpPr>
        <p:spPr>
          <a:xfrm>
            <a:off x="418971" y="2435029"/>
            <a:ext cx="8306057" cy="3173284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19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4897363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CONVERSION</a:t>
            </a:r>
            <a:endParaRPr lang="fr-FR" b="0" dirty="0"/>
          </a:p>
        </p:txBody>
      </p:sp>
      <p:pic>
        <p:nvPicPr>
          <p:cNvPr id="5" name="Image 8">
            <a:extLst>
              <a:ext uri="{FF2B5EF4-FFF2-40B4-BE49-F238E27FC236}">
                <a16:creationId xmlns:a16="http://schemas.microsoft.com/office/drawing/2014/main" id="{620F2E02-7658-454E-8850-7EFD8BFBB1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59" y="2822368"/>
            <a:ext cx="7709482" cy="240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0870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474026"/>
            <a:ext cx="2863224" cy="653753"/>
          </a:xfrm>
        </p:spPr>
        <p:txBody>
          <a:bodyPr rtlCol="0"/>
          <a:lstStyle/>
          <a:p>
            <a:pPr rtl="0"/>
            <a:r>
              <a:rPr lang="fr-FR" spc="-40" dirty="0"/>
              <a:t>SUMMARY</a:t>
            </a:r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855D0777-B08C-4808-A096-0F7AA69354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4928" y="111677"/>
            <a:ext cx="2863224" cy="424788"/>
          </a:xfrm>
        </p:spPr>
        <p:txBody>
          <a:bodyPr rtlCol="0"/>
          <a:lstStyle>
            <a:lvl1pPr>
              <a:defRPr/>
            </a:lvl1pPr>
          </a:lstStyle>
          <a:p>
            <a:r>
              <a:rPr lang="en-US" sz="1200" b="0" spc="-40" dirty="0">
                <a:solidFill>
                  <a:schemeClr val="bg2"/>
                </a:solidFill>
                <a:latin typeface="+mj-lt"/>
              </a:rPr>
              <a:t>	Evolution of the Value of the main Cryptocurrencies</a:t>
            </a:r>
            <a:endParaRPr lang="es-E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7" name="Espace réservé du numéro de diapositive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/>
              <a:t>2</a:t>
            </a:fld>
            <a:endParaRPr lang="fr-FR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F3C3821-B680-4027-A4D0-6B375A6C65E8}"/>
              </a:ext>
            </a:extLst>
          </p:cNvPr>
          <p:cNvSpPr txBox="1"/>
          <p:nvPr/>
        </p:nvSpPr>
        <p:spPr>
          <a:xfrm>
            <a:off x="3203848" y="2253842"/>
            <a:ext cx="4496041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Project Presentation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API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Graph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Fonctionality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Final Result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Tasks Distribution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Code</a:t>
            </a:r>
          </a:p>
          <a:p>
            <a:endParaRPr lang="fr-FR" sz="1000" dirty="0">
              <a:solidFill>
                <a:schemeClr val="bg2">
                  <a:lumMod val="75000"/>
                  <a:lumOff val="25000"/>
                </a:schemeClr>
              </a:solidFill>
              <a:latin typeface="Bahnschrift" panose="020B0502040204020203" pitchFamily="34" charset="0"/>
            </a:endParaRPr>
          </a:p>
          <a:p>
            <a:r>
              <a:rPr lang="fr-FR" sz="2000" dirty="0">
                <a:solidFill>
                  <a:schemeClr val="bg2">
                    <a:lumMod val="75000"/>
                    <a:lumOff val="25000"/>
                  </a:schemeClr>
                </a:solidFill>
                <a:latin typeface="Bahnschrift" panose="020B0502040204020203" pitchFamily="34" charset="0"/>
              </a:rPr>
              <a:t>► Possible Improvement(s)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9" name="Modèle 3D 8" descr="Pièce de centime">
                <a:extLst>
                  <a:ext uri="{FF2B5EF4-FFF2-40B4-BE49-F238E27FC236}">
                    <a16:creationId xmlns:a16="http://schemas.microsoft.com/office/drawing/2014/main" id="{424EC24C-4EF7-49F0-95A5-5F6BF5F3AEA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205592369"/>
                  </p:ext>
                </p:extLst>
              </p:nvPr>
            </p:nvGraphicFramePr>
            <p:xfrm>
              <a:off x="840789" y="2342284"/>
              <a:ext cx="1570971" cy="1590014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1570971" cy="1590014"/>
                    </a:xfrm>
                    <a:prstGeom prst="rect">
                      <a:avLst/>
                    </a:prstGeom>
                  </am3d:spPr>
                  <am3d:camera>
                    <am3d:pos x="0" y="0" z="66645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490458" d="1000000"/>
                    <am3d:preTrans dx="3" dy="-223657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0153557" ay="1386766" az="-10543662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223744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9" name="Modèle 3D 8" descr="Pièce de centime">
                <a:extLst>
                  <a:ext uri="{FF2B5EF4-FFF2-40B4-BE49-F238E27FC236}">
                    <a16:creationId xmlns:a16="http://schemas.microsoft.com/office/drawing/2014/main" id="{424EC24C-4EF7-49F0-95A5-5F6BF5F3A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789" y="2342284"/>
                <a:ext cx="1570971" cy="1590014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ntr" presetSubtype="128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20"/>
                                          </p:val>
                                        </p:tav>
                                        <p:tav tm="3330">
                                          <p:val>
                                            <p:fltVal val="-19.9349"/>
                                          </p:val>
                                        </p:tav>
                                        <p:tav tm="6660">
                                          <p:val>
                                            <p:fltVal val="-19.7456"/>
                                          </p:val>
                                        </p:tav>
                                        <p:tav tm="9990">
                                          <p:val>
                                            <p:fltVal val="-19.441"/>
                                          </p:val>
                                        </p:tav>
                                        <p:tav tm="13320">
                                          <p:val>
                                            <p:fltVal val="-19.0299"/>
                                          </p:val>
                                        </p:tav>
                                        <p:tav tm="16650">
                                          <p:val>
                                            <p:fltVal val="-18.5212"/>
                                          </p:val>
                                        </p:tav>
                                        <p:tav tm="19970">
                                          <p:val>
                                            <p:fltVal val="-17.9257"/>
                                          </p:val>
                                        </p:tav>
                                        <p:tav tm="23290">
                                          <p:val>
                                            <p:fltVal val="-17.2507"/>
                                          </p:val>
                                        </p:tav>
                                        <p:tav tm="26620">
                                          <p:val>
                                            <p:fltVal val="-16.5027"/>
                                          </p:val>
                                        </p:tav>
                                        <p:tav tm="29950">
                                          <p:val>
                                            <p:fltVal val="-15.6925"/>
                                          </p:val>
                                        </p:tav>
                                        <p:tav tm="33280">
                                          <p:val>
                                            <p:fltVal val="-14.829"/>
                                          </p:val>
                                        </p:tav>
                                        <p:tav tm="36610">
                                          <p:val>
                                            <p:fltVal val="-13.9209"/>
                                          </p:val>
                                        </p:tav>
                                        <p:tav tm="39940">
                                          <p:val>
                                            <p:fltVal val="-12.9772"/>
                                          </p:val>
                                        </p:tav>
                                        <p:tav tm="43270">
                                          <p:val>
                                            <p:fltVal val="-12.0068"/>
                                          </p:val>
                                        </p:tav>
                                        <p:tav tm="46600">
                                          <p:val>
                                            <p:fltVal val="-11.0184"/>
                                          </p:val>
                                        </p:tav>
                                        <p:tav tm="49930">
                                          <p:val>
                                            <p:fltVal val="-10.0209"/>
                                          </p:val>
                                        </p:tav>
                                        <p:tav tm="53250">
                                          <p:val>
                                            <p:fltVal val="-9.0263"/>
                                          </p:val>
                                        </p:tav>
                                        <p:tav tm="56580">
                                          <p:val>
                                            <p:fltVal val="-8.0373"/>
                                          </p:val>
                                        </p:tav>
                                        <p:tav tm="59900">
                                          <p:val>
                                            <p:fltVal val="-7.0688"/>
                                          </p:val>
                                        </p:tav>
                                        <p:tav tm="63220">
                                          <p:val>
                                            <p:fltVal val="-6.1264"/>
                                          </p:val>
                                        </p:tav>
                                        <p:tav tm="66540">
                                          <p:val>
                                            <p:fltVal val="-5.2189"/>
                                          </p:val>
                                        </p:tav>
                                        <p:tav tm="69870">
                                          <p:val>
                                            <p:fltVal val="-4.3528"/>
                                          </p:val>
                                        </p:tav>
                                        <p:tav tm="73190">
                                          <p:val>
                                            <p:fltVal val="-3.5418"/>
                                          </p:val>
                                        </p:tav>
                                        <p:tav tm="76510">
                                          <p:val>
                                            <p:fltVal val="-2.7922"/>
                                          </p:val>
                                        </p:tav>
                                        <p:tav tm="79830">
                                          <p:val>
                                            <p:fltVal val="-2.1127"/>
                                          </p:val>
                                        </p:tav>
                                        <p:tav tm="83160">
                                          <p:val>
                                            <p:fltVal val="-1.5104"/>
                                          </p:val>
                                        </p:tav>
                                        <p:tav tm="86480">
                                          <p:val>
                                            <p:fltVal val="-0.9978"/>
                                          </p:val>
                                        </p:tav>
                                        <p:tav tm="89800">
                                          <p:val>
                                            <p:fltVal val="-0.5817"/>
                                          </p:val>
                                        </p:tav>
                                        <p:tav tm="93120">
                                          <p:val>
                                            <p:fltVal val="-0.2709"/>
                                          </p:val>
                                        </p:tav>
                                        <p:tav tm="96450">
                                          <p:val>
                                            <p:fltVal val="-0.0738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1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8"/>
                                          </p:val>
                                        </p:tav>
                                        <p:tav tm="3330">
                                          <p:val>
                                            <p:fltVal val="0.8104"/>
                                          </p:val>
                                        </p:tav>
                                        <p:tav tm="6660">
                                          <p:val>
                                            <p:fltVal val="0.8208"/>
                                          </p:val>
                                        </p:tav>
                                        <p:tav tm="9990">
                                          <p:val>
                                            <p:fltVal val="0.8312"/>
                                          </p:val>
                                        </p:tav>
                                        <p:tav tm="13320">
                                          <p:val>
                                            <p:fltVal val="0.8415"/>
                                          </p:val>
                                        </p:tav>
                                        <p:tav tm="16650">
                                          <p:val>
                                            <p:fltVal val="0.8517"/>
                                          </p:val>
                                        </p:tav>
                                        <p:tav tm="19970">
                                          <p:val>
                                            <p:fltVal val="0.8617"/>
                                          </p:val>
                                        </p:tav>
                                        <p:tav tm="23290">
                                          <p:val>
                                            <p:fltVal val="0.8715"/>
                                          </p:val>
                                        </p:tav>
                                        <p:tav tm="26620">
                                          <p:val>
                                            <p:fltVal val="0.8812"/>
                                          </p:val>
                                        </p:tav>
                                        <p:tav tm="29950">
                                          <p:val>
                                            <p:fltVal val="0.8906"/>
                                          </p:val>
                                        </p:tav>
                                        <p:tav tm="33280">
                                          <p:val>
                                            <p:fltVal val="0.8998"/>
                                          </p:val>
                                        </p:tav>
                                        <p:tav tm="36610">
                                          <p:val>
                                            <p:fltVal val="0.9087"/>
                                          </p:val>
                                        </p:tav>
                                        <p:tav tm="39940">
                                          <p:val>
                                            <p:fltVal val="0.9174"/>
                                          </p:val>
                                        </p:tav>
                                        <p:tav tm="43270">
                                          <p:val>
                                            <p:fltVal val="0.9257"/>
                                          </p:val>
                                        </p:tav>
                                        <p:tav tm="46600">
                                          <p:val>
                                            <p:fltVal val="0.9336"/>
                                          </p:val>
                                        </p:tav>
                                        <p:tav tm="49930">
                                          <p:val>
                                            <p:fltVal val="0.9412"/>
                                          </p:val>
                                        </p:tav>
                                        <p:tav tm="53250">
                                          <p:val>
                                            <p:fltVal val="0.9484"/>
                                          </p:val>
                                        </p:tav>
                                        <p:tav tm="56580">
                                          <p:val>
                                            <p:fltVal val="0.9552"/>
                                          </p:val>
                                        </p:tav>
                                        <p:tav tm="59900">
                                          <p:val>
                                            <p:fltVal val="0.9616"/>
                                          </p:val>
                                        </p:tav>
                                        <p:tav tm="63220">
                                          <p:val>
                                            <p:fltVal val="0.9675"/>
                                          </p:val>
                                        </p:tav>
                                        <p:tav tm="66540">
                                          <p:val>
                                            <p:fltVal val="0.973"/>
                                          </p:val>
                                        </p:tav>
                                        <p:tav tm="69870">
                                          <p:val>
                                            <p:fltVal val="0.978"/>
                                          </p:val>
                                        </p:tav>
                                        <p:tav tm="73190">
                                          <p:val>
                                            <p:fltVal val="0.9825"/>
                                          </p:val>
                                        </p:tav>
                                        <p:tav tm="76510">
                                          <p:val>
                                            <p:fltVal val="0.9865"/>
                                          </p:val>
                                        </p:tav>
                                        <p:tav tm="79830">
                                          <p:val>
                                            <p:fltVal val="0.99"/>
                                          </p:val>
                                        </p:tav>
                                        <p:tav tm="83160">
                                          <p:val>
                                            <p:fltVal val="0.993"/>
                                          </p:val>
                                        </p:tav>
                                        <p:tav tm="86480">
                                          <p:val>
                                            <p:fltVal val="0.9955"/>
                                          </p:val>
                                        </p:tav>
                                        <p:tav tm="89800">
                                          <p:val>
                                            <p:fltVal val="0.9974"/>
                                          </p:val>
                                        </p:tav>
                                        <p:tav tm="93120">
                                          <p:val>
                                            <p:fltVal val="0.9988"/>
                                          </p:val>
                                        </p:tav>
                                        <p:tav tm="96450">
                                          <p:val>
                                            <p:fltVal val="0.9996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5F4D1CFB-BA0F-408D-AAEF-392AED2D1283}"/>
              </a:ext>
            </a:extLst>
          </p:cNvPr>
          <p:cNvSpPr/>
          <p:nvPr/>
        </p:nvSpPr>
        <p:spPr>
          <a:xfrm>
            <a:off x="418971" y="1988840"/>
            <a:ext cx="8306057" cy="4394213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20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4897363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LOADING WINDOW</a:t>
            </a:r>
            <a:endParaRPr lang="fr-FR" b="0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B2D8FFE-D086-4778-8CDB-B854C92FEC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0332" y="2105623"/>
            <a:ext cx="5323333" cy="4160646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1A837602-3F73-48BA-A372-1BAB7CF75D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74793" y="2062796"/>
            <a:ext cx="5994410" cy="4246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5334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 : coins arrondis 1">
            <a:extLst>
              <a:ext uri="{FF2B5EF4-FFF2-40B4-BE49-F238E27FC236}">
                <a16:creationId xmlns:a16="http://schemas.microsoft.com/office/drawing/2014/main" id="{CFE260E6-7E38-469F-B8CD-97E0EE17AB14}"/>
              </a:ext>
            </a:extLst>
          </p:cNvPr>
          <p:cNvSpPr/>
          <p:nvPr/>
        </p:nvSpPr>
        <p:spPr>
          <a:xfrm>
            <a:off x="418971" y="1619205"/>
            <a:ext cx="8306057" cy="4932386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81A1D3F0-7AC4-4012-8A88-BD85CCD05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21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22C472F8-20D4-4E2B-BD9A-7265885560B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8" name="Rectangle 1">
            <a:extLst>
              <a:ext uri="{FF2B5EF4-FFF2-40B4-BE49-F238E27FC236}">
                <a16:creationId xmlns:a16="http://schemas.microsoft.com/office/drawing/2014/main" id="{2D29729B-47FE-4B4E-9B38-35DF6A5F0B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4897363" cy="628800"/>
          </a:xfrm>
        </p:spPr>
        <p:txBody>
          <a:bodyPr rtlCol="0"/>
          <a:lstStyle/>
          <a:p>
            <a:pPr rtl="0"/>
            <a:r>
              <a:rPr lang="en-US" dirty="0"/>
              <a:t>CODE</a:t>
            </a:r>
            <a:br>
              <a:rPr lang="en-US" dirty="0"/>
            </a:br>
            <a:r>
              <a:rPr lang="en-US" b="0" dirty="0"/>
              <a:t>MAIN FILE</a:t>
            </a:r>
            <a:endParaRPr lang="fr-FR" b="0" dirty="0"/>
          </a:p>
        </p:txBody>
      </p:sp>
      <p:pic>
        <p:nvPicPr>
          <p:cNvPr id="9" name="Image 12">
            <a:extLst>
              <a:ext uri="{FF2B5EF4-FFF2-40B4-BE49-F238E27FC236}">
                <a16:creationId xmlns:a16="http://schemas.microsoft.com/office/drawing/2014/main" id="{6509CC61-271B-41D6-A4FC-5C0324A2F6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27" y="1838165"/>
            <a:ext cx="7396343" cy="4494465"/>
          </a:xfrm>
          <a:prstGeom prst="rect">
            <a:avLst/>
          </a:prstGeom>
        </p:spPr>
      </p:pic>
      <p:pic>
        <p:nvPicPr>
          <p:cNvPr id="12" name="Image 12">
            <a:extLst>
              <a:ext uri="{FF2B5EF4-FFF2-40B4-BE49-F238E27FC236}">
                <a16:creationId xmlns:a16="http://schemas.microsoft.com/office/drawing/2014/main" id="{3C8B213E-9451-4733-896C-EA2641B4DD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7828" y="1765071"/>
            <a:ext cx="6368340" cy="4640652"/>
          </a:xfrm>
          <a:prstGeom prst="rect">
            <a:avLst/>
          </a:prstGeom>
        </p:spPr>
      </p:pic>
      <p:pic>
        <p:nvPicPr>
          <p:cNvPr id="16" name="Image 16">
            <a:extLst>
              <a:ext uri="{FF2B5EF4-FFF2-40B4-BE49-F238E27FC236}">
                <a16:creationId xmlns:a16="http://schemas.microsoft.com/office/drawing/2014/main" id="{68E976C7-FD68-4EBE-A8C0-460EEB2D78D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6642" y="4277101"/>
            <a:ext cx="2690258" cy="1385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172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2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060848"/>
            <a:ext cx="8229600" cy="4111352"/>
          </a:xfrm>
        </p:spPr>
        <p:txBody>
          <a:bodyPr rtlCol="0"/>
          <a:lstStyle/>
          <a:p>
            <a:pPr marL="64008" indent="0">
              <a:buNone/>
            </a:pPr>
            <a:r>
              <a:rPr lang="fr-FR" sz="2000" b="1" dirty="0">
                <a:solidFill>
                  <a:schemeClr val="accent2"/>
                </a:solidFill>
              </a:rPr>
              <a:t>⋄  </a:t>
            </a:r>
            <a:r>
              <a:rPr lang="en-US" sz="2000" b="1" dirty="0">
                <a:solidFill>
                  <a:schemeClr val="accent2"/>
                </a:solidFill>
              </a:rPr>
              <a:t>add a purple curve to average the evolution</a:t>
            </a:r>
          </a:p>
          <a:p>
            <a:pPr marL="64008" indent="0" rtl="0">
              <a:buNone/>
            </a:pPr>
            <a:endParaRPr lang="en-US" sz="2000" b="1" dirty="0">
              <a:solidFill>
                <a:schemeClr val="accent2"/>
              </a:solidFill>
            </a:endParaRPr>
          </a:p>
          <a:p>
            <a:pPr marL="64008" indent="0" rtl="0">
              <a:buNone/>
            </a:pPr>
            <a:endParaRPr lang="en-US" sz="2000" b="1" dirty="0">
              <a:solidFill>
                <a:schemeClr val="accent2"/>
              </a:solidFill>
            </a:endParaRPr>
          </a:p>
          <a:p>
            <a:pPr marL="64008" indent="0" rtl="0">
              <a:buNone/>
            </a:pPr>
            <a:r>
              <a:rPr lang="fr-FR" sz="2000" b="1" dirty="0">
                <a:solidFill>
                  <a:schemeClr val="accent2"/>
                </a:solidFill>
              </a:rPr>
              <a:t>⋄  </a:t>
            </a:r>
            <a:r>
              <a:rPr lang="en-US" sz="2000" b="1" dirty="0">
                <a:solidFill>
                  <a:schemeClr val="accent2"/>
                </a:solidFill>
              </a:rPr>
              <a:t>it's up to you to tell us: any ideas ?</a:t>
            </a:r>
            <a:endParaRPr lang="fr-FR" sz="1600" dirty="0">
              <a:solidFill>
                <a:schemeClr val="accent2"/>
              </a:solidFill>
            </a:endParaRP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22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4630CB5-2643-4A94-8469-436A668E8770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08AA1C5-5E5A-4B81-99EF-CCC5AF4A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4609331" cy="628800"/>
          </a:xfrm>
        </p:spPr>
        <p:txBody>
          <a:bodyPr rtlCol="0"/>
          <a:lstStyle/>
          <a:p>
            <a:pPr rtl="0"/>
            <a:r>
              <a:rPr lang="en-US" dirty="0"/>
              <a:t>POSSIBLE IMPROVEMENT(S)</a:t>
            </a:r>
            <a:endParaRPr lang="fr-FR" dirty="0"/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BF31E70-5467-4FDD-8802-3EACC5836B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9036" y="2636912"/>
            <a:ext cx="27363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524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uiExpand="1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Espace réservé du contenu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2342843"/>
            <a:ext cx="8229600" cy="3829356"/>
          </a:xfrm>
        </p:spPr>
        <p:txBody>
          <a:bodyPr rtlCol="0">
            <a:normAutofit/>
          </a:bodyPr>
          <a:lstStyle/>
          <a:p>
            <a:pPr marL="64008" indent="0" algn="ctr">
              <a:buNone/>
            </a:pPr>
            <a:r>
              <a:rPr lang="fr-FR" sz="6000" b="1" i="1" dirty="0">
                <a:solidFill>
                  <a:schemeClr val="bg2">
                    <a:lumMod val="75000"/>
                    <a:lumOff val="25000"/>
                  </a:schemeClr>
                </a:solidFill>
                <a:latin typeface="Raavi" panose="020B0502040204020203" pitchFamily="34" charset="0"/>
                <a:ea typeface="Raavi" panose="020B0502040204020203" pitchFamily="34" charset="0"/>
                <a:cs typeface="Raavi" panose="020B0502040204020203" pitchFamily="34" charset="0"/>
              </a:rPr>
              <a:t>Questions ?</a:t>
            </a:r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23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64630CB5-2643-4A94-8469-436A668E8770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708AA1C5-5E5A-4B81-99EF-CCC5AF4AFE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THANKS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22521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3</a:t>
            </a:fld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7E3A6273-8F53-41EF-993F-6E7D8771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4928" y="111677"/>
            <a:ext cx="2863224" cy="424788"/>
          </a:xfrm>
        </p:spPr>
        <p:txBody>
          <a:bodyPr rtlCol="0"/>
          <a:lstStyle>
            <a:lvl1pPr>
              <a:defRPr/>
            </a:lvl1pPr>
          </a:lstStyle>
          <a:p>
            <a:r>
              <a:rPr lang="en-US" sz="1200" b="0" spc="-40" dirty="0">
                <a:solidFill>
                  <a:schemeClr val="bg2"/>
                </a:solidFill>
                <a:latin typeface="+mj-lt"/>
              </a:rPr>
              <a:t>	Evolution of the Value of the main Cryptocurrencies</a:t>
            </a:r>
            <a:endParaRPr lang="es-E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B0FB19-6A29-421E-BD9F-2E09910B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CONTEXT</a:t>
            </a:r>
            <a:endParaRPr lang="fr-FR" dirty="0"/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" name="Modèle 3D 1" descr="Pièce de centime">
                <a:extLst>
                  <a:ext uri="{FF2B5EF4-FFF2-40B4-BE49-F238E27FC236}">
                    <a16:creationId xmlns:a16="http://schemas.microsoft.com/office/drawing/2014/main" id="{A0BCB551-04B4-4795-9547-6D8016C22A83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8190250"/>
                  </p:ext>
                </p:extLst>
              </p:nvPr>
            </p:nvGraphicFramePr>
            <p:xfrm>
              <a:off x="5830614" y="3648780"/>
              <a:ext cx="2798318" cy="281735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2798318" cy="2817356"/>
                    </a:xfrm>
                    <a:prstGeom prst="rect">
                      <a:avLst/>
                    </a:prstGeom>
                  </am3d:spPr>
                  <am3d:camera>
                    <am3d:pos x="0" y="0" z="66645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490458" d="1000000"/>
                    <am3d:preTrans dx="3" dy="-223657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587056" ay="-1494726" az="249266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405470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" name="Modèle 3D 1" descr="Pièce de centime">
                <a:extLst>
                  <a:ext uri="{FF2B5EF4-FFF2-40B4-BE49-F238E27FC236}">
                    <a16:creationId xmlns:a16="http://schemas.microsoft.com/office/drawing/2014/main" id="{A0BCB551-04B4-4795-9547-6D8016C22A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830614" y="3648780"/>
                <a:ext cx="2798318" cy="2817356"/>
              </a:xfrm>
              <a:prstGeom prst="rect">
                <a:avLst/>
              </a:prstGeom>
            </p:spPr>
          </p:pic>
        </mc:Fallback>
      </mc:AlternateContent>
      <p:sp>
        <p:nvSpPr>
          <p:cNvPr id="13" name="ZoneTexte 12">
            <a:extLst>
              <a:ext uri="{FF2B5EF4-FFF2-40B4-BE49-F238E27FC236}">
                <a16:creationId xmlns:a16="http://schemas.microsoft.com/office/drawing/2014/main" id="{6F99786D-E73E-47C3-A84F-F0EDBCC96B07}"/>
              </a:ext>
            </a:extLst>
          </p:cNvPr>
          <p:cNvSpPr txBox="1"/>
          <p:nvPr/>
        </p:nvSpPr>
        <p:spPr>
          <a:xfrm>
            <a:off x="861859" y="2804735"/>
            <a:ext cx="742028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no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need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bank</a:t>
            </a:r>
            <a:endParaRPr lang="fr-FR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the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price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based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on a stable value and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is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not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impacted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by inflation</a:t>
            </a:r>
          </a:p>
          <a:p>
            <a:pPr algn="l"/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started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14 years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ago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but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recently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became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endParaRPr lang="fr-FR" dirty="0">
              <a:solidFill>
                <a:schemeClr val="bg2">
                  <a:lumMod val="75000"/>
                  <a:lumOff val="2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l"/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⇒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most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fr-FR" dirty="0" err="1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known</a:t>
            </a:r>
            <a:r>
              <a:rPr lang="fr-FR" dirty="0">
                <a:solidFill>
                  <a:schemeClr val="bg2">
                    <a:lumMod val="75000"/>
                    <a:lumOff val="2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: BTC (Bitcoin) and ETH (Ethereum)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2A940312-FD6F-4806-829B-30BD2D71B3D0}"/>
              </a:ext>
            </a:extLst>
          </p:cNvPr>
          <p:cNvSpPr txBox="1"/>
          <p:nvPr/>
        </p:nvSpPr>
        <p:spPr>
          <a:xfrm>
            <a:off x="1192162" y="1669880"/>
            <a:ext cx="6759676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Cryptocurrency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 → 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numeric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currency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that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we mine, 			        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sell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, or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buy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</a:t>
            </a:r>
            <a:r>
              <a:rPr lang="fr-FR" sz="2200" dirty="0" err="1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with</a:t>
            </a:r>
            <a:r>
              <a:rPr lang="fr-FR" sz="2200" dirty="0">
                <a:solidFill>
                  <a:schemeClr val="bg2">
                    <a:lumMod val="90000"/>
                    <a:lumOff val="10000"/>
                  </a:schemeClr>
                </a:solidFill>
                <a:latin typeface="Cambria" panose="02040503050406030204" pitchFamily="18" charset="0"/>
                <a:ea typeface="Cambria" panose="02040503050406030204" pitchFamily="18" charset="0"/>
              </a:rPr>
              <a:t> a computer</a:t>
            </a:r>
          </a:p>
        </p:txBody>
      </p:sp>
      <p:pic>
        <p:nvPicPr>
          <p:cNvPr id="16" name="Image 16">
            <a:extLst>
              <a:ext uri="{FF2B5EF4-FFF2-40B4-BE49-F238E27FC236}">
                <a16:creationId xmlns:a16="http://schemas.microsoft.com/office/drawing/2014/main" id="{48862952-6F98-4C6C-8D19-D03F1E8131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8682" y="4541289"/>
            <a:ext cx="2569906" cy="19248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01517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>
            <a:extLst>
              <a:ext uri="{FF2B5EF4-FFF2-40B4-BE49-F238E27FC236}">
                <a16:creationId xmlns:a16="http://schemas.microsoft.com/office/drawing/2014/main" id="{E8E20DD6-0F3C-434B-A044-AD3E2029041A}"/>
              </a:ext>
            </a:extLst>
          </p:cNvPr>
          <p:cNvSpPr txBox="1"/>
          <p:nvPr/>
        </p:nvSpPr>
        <p:spPr>
          <a:xfrm>
            <a:off x="1063696" y="2644170"/>
            <a:ext cx="70166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Realize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an interface to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visualize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the Bitcoin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curve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and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its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current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price</a:t>
            </a:r>
            <a:endParaRPr lang="fr-FR" sz="24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algn="l"/>
            <a:endParaRPr lang="fr-FR" sz="2400" dirty="0">
              <a:solidFill>
                <a:schemeClr val="bg2">
                  <a:lumMod val="75000"/>
                  <a:lumOff val="25000"/>
                </a:schemeClr>
              </a:solidFill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Offer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an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easy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</a:t>
            </a:r>
            <a:r>
              <a:rPr lang="fr-FR" sz="2400" dirty="0" err="1">
                <a:solidFill>
                  <a:schemeClr val="bg2">
                    <a:lumMod val="75000"/>
                    <a:lumOff val="25000"/>
                  </a:schemeClr>
                </a:solidFill>
              </a:rPr>
              <a:t>tool</a:t>
            </a:r>
            <a:r>
              <a:rPr lang="fr-FR" sz="2400" dirty="0">
                <a:solidFill>
                  <a:schemeClr val="bg2">
                    <a:lumMod val="75000"/>
                    <a:lumOff val="25000"/>
                  </a:schemeClr>
                </a:solidFill>
              </a:rPr>
              <a:t> for conversions</a:t>
            </a:r>
          </a:p>
        </p:txBody>
      </p: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ORIGINAL IDEA</a:t>
            </a:r>
            <a:endParaRPr lang="fr-FR" dirty="0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4</a:t>
            </a:fld>
            <a:endParaRPr lang="fr-FR"/>
          </a:p>
        </p:txBody>
      </p:sp>
      <p:sp>
        <p:nvSpPr>
          <p:cNvPr id="22" name="Espace réservé du pied de page 4">
            <a:extLst>
              <a:ext uri="{FF2B5EF4-FFF2-40B4-BE49-F238E27FC236}">
                <a16:creationId xmlns:a16="http://schemas.microsoft.com/office/drawing/2014/main" id="{1A10DA56-C810-4FB7-B780-96D367F5F926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grpSp>
        <p:nvGrpSpPr>
          <p:cNvPr id="8" name="Groupe 7" descr="graphique de titre">
            <a:extLst>
              <a:ext uri="{FF2B5EF4-FFF2-40B4-BE49-F238E27FC236}">
                <a16:creationId xmlns:a16="http://schemas.microsoft.com/office/drawing/2014/main" id="{806D491B-950B-4D9D-B207-56B91C028904}"/>
              </a:ext>
            </a:extLst>
          </p:cNvPr>
          <p:cNvGrpSpPr/>
          <p:nvPr/>
        </p:nvGrpSpPr>
        <p:grpSpPr>
          <a:xfrm>
            <a:off x="328459" y="1317522"/>
            <a:ext cx="1963098" cy="318627"/>
            <a:chOff x="2636518" y="3171825"/>
            <a:chExt cx="3168969" cy="514350"/>
          </a:xfrm>
        </p:grpSpPr>
        <p:pic>
          <p:nvPicPr>
            <p:cNvPr id="24" name="Graphisme 16" descr="graphique de titre 2">
              <a:extLst>
                <a:ext uri="{FF2B5EF4-FFF2-40B4-BE49-F238E27FC236}">
                  <a16:creationId xmlns:a16="http://schemas.microsoft.com/office/drawing/2014/main" id="{4EAEC70C-435D-4DB9-82A1-8AEDDAD4F6D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5" name="Graphique 17" descr="graphique de titre 1">
              <a:extLst>
                <a:ext uri="{FF2B5EF4-FFF2-40B4-BE49-F238E27FC236}">
                  <a16:creationId xmlns:a16="http://schemas.microsoft.com/office/drawing/2014/main" id="{8E49E1F4-83FC-4452-B733-63E46C3CED5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0" name="Modèle 3D 9" descr="Pièce de centime">
                <a:extLst>
                  <a:ext uri="{FF2B5EF4-FFF2-40B4-BE49-F238E27FC236}">
                    <a16:creationId xmlns:a16="http://schemas.microsoft.com/office/drawing/2014/main" id="{4D3C6CE1-6F61-4389-8262-58EC3182A1B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845138102"/>
                  </p:ext>
                </p:extLst>
              </p:nvPr>
            </p:nvGraphicFramePr>
            <p:xfrm>
              <a:off x="3755732" y="4427605"/>
              <a:ext cx="1632534" cy="1632535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1632534" cy="1632535"/>
                    </a:xfrm>
                    <a:prstGeom prst="rect">
                      <a:avLst/>
                    </a:prstGeom>
                  </am3d:spPr>
                  <am3d:camera>
                    <am3d:pos x="0" y="0" z="6664591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73490458" d="1000000"/>
                    <am3d:preTrans dx="3" dy="-22365715" dz="0"/>
                    <am3d:scale>
                      <am3d:sx n="1000000" d="1000000"/>
                      <am3d:sy n="1000000" d="1000000"/>
                      <am3d:sz n="1000000" d="1000000"/>
                    </am3d:scale>
                    <am3d:rot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2444704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0" name="Modèle 3D 9" descr="Pièce de centime">
                <a:extLst>
                  <a:ext uri="{FF2B5EF4-FFF2-40B4-BE49-F238E27FC236}">
                    <a16:creationId xmlns:a16="http://schemas.microsoft.com/office/drawing/2014/main" id="{4D3C6CE1-6F61-4389-8262-58EC3182A1B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755732" y="4427605"/>
                <a:ext cx="1632534" cy="1632535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Image 3">
            <a:extLst>
              <a:ext uri="{FF2B5EF4-FFF2-40B4-BE49-F238E27FC236}">
                <a16:creationId xmlns:a16="http://schemas.microsoft.com/office/drawing/2014/main" id="{813E6A4E-89D4-4FF5-961D-364CDCC28E4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6364" y="1849924"/>
            <a:ext cx="8172362" cy="459784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0" presetClass="exit" presetSubtype="12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 additive="sum">
                                        <p:cTn id="7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3d.view.rotation.y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3330">
                                          <p:val>
                                            <p:fltVal val="0.065"/>
                                          </p:val>
                                        </p:tav>
                                        <p:tav tm="6660">
                                          <p:val>
                                            <p:fltVal val="0.2543"/>
                                          </p:val>
                                        </p:tav>
                                        <p:tav tm="9990">
                                          <p:val>
                                            <p:fltVal val="0.5589"/>
                                          </p:val>
                                        </p:tav>
                                        <p:tav tm="13320">
                                          <p:val>
                                            <p:fltVal val="0.97"/>
                                          </p:val>
                                        </p:tav>
                                        <p:tav tm="16650">
                                          <p:val>
                                            <p:fltVal val="1.4787"/>
                                          </p:val>
                                        </p:tav>
                                        <p:tav tm="19970">
                                          <p:val>
                                            <p:fltVal val="2.0742"/>
                                          </p:val>
                                        </p:tav>
                                        <p:tav tm="23290">
                                          <p:val>
                                            <p:fltVal val="2.7492"/>
                                          </p:val>
                                        </p:tav>
                                        <p:tav tm="26620">
                                          <p:val>
                                            <p:fltVal val="3.4972"/>
                                          </p:val>
                                        </p:tav>
                                        <p:tav tm="29950">
                                          <p:val>
                                            <p:fltVal val="4.3074"/>
                                          </p:val>
                                        </p:tav>
                                        <p:tav tm="33280">
                                          <p:val>
                                            <p:fltVal val="5.1709"/>
                                          </p:val>
                                        </p:tav>
                                        <p:tav tm="36610">
                                          <p:val>
                                            <p:fltVal val="6.079"/>
                                          </p:val>
                                        </p:tav>
                                        <p:tav tm="39940">
                                          <p:val>
                                            <p:fltVal val="7.0227"/>
                                          </p:val>
                                        </p:tav>
                                        <p:tav tm="43270">
                                          <p:val>
                                            <p:fltVal val="7.9931"/>
                                          </p:val>
                                        </p:tav>
                                        <p:tav tm="46600">
                                          <p:val>
                                            <p:fltVal val="8.9815"/>
                                          </p:val>
                                        </p:tav>
                                        <p:tav tm="49930">
                                          <p:val>
                                            <p:fltVal val="9.979"/>
                                          </p:val>
                                        </p:tav>
                                        <p:tav tm="53250">
                                          <p:val>
                                            <p:fltVal val="10.9736"/>
                                          </p:val>
                                        </p:tav>
                                        <p:tav tm="56580">
                                          <p:val>
                                            <p:fltVal val="11.9626"/>
                                          </p:val>
                                        </p:tav>
                                        <p:tav tm="59900">
                                          <p:val>
                                            <p:fltVal val="12.9311"/>
                                          </p:val>
                                        </p:tav>
                                        <p:tav tm="63220">
                                          <p:val>
                                            <p:fltVal val="13.8735"/>
                                          </p:val>
                                        </p:tav>
                                        <p:tav tm="66540">
                                          <p:val>
                                            <p:fltVal val="14.781"/>
                                          </p:val>
                                        </p:tav>
                                        <p:tav tm="69870">
                                          <p:val>
                                            <p:fltVal val="15.6471"/>
                                          </p:val>
                                        </p:tav>
                                        <p:tav tm="73190">
                                          <p:val>
                                            <p:fltVal val="16.4581"/>
                                          </p:val>
                                        </p:tav>
                                        <p:tav tm="76510">
                                          <p:val>
                                            <p:fltVal val="17.2077"/>
                                          </p:val>
                                        </p:tav>
                                        <p:tav tm="79830">
                                          <p:val>
                                            <p:fltVal val="17.8872"/>
                                          </p:val>
                                        </p:tav>
                                        <p:tav tm="83160">
                                          <p:val>
                                            <p:fltVal val="18.4895"/>
                                          </p:val>
                                        </p:tav>
                                        <p:tav tm="86480">
                                          <p:val>
                                            <p:fltVal val="19.0021"/>
                                          </p:val>
                                        </p:tav>
                                        <p:tav tm="89800">
                                          <p:val>
                                            <p:fltVal val="19.4182"/>
                                          </p:val>
                                        </p:tav>
                                        <p:tav tm="93120">
                                          <p:val>
                                            <p:fltVal val="19.729"/>
                                          </p:val>
                                        </p:tav>
                                        <p:tav tm="96450">
                                          <p:val>
                                            <p:fltVal val="19.9261"/>
                                          </p:val>
                                        </p:tav>
                                        <p:tav tm="100000">
                                          <p:val>
                                            <p:fltVal val="2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8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9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mult">
                                        <p:cTn id="10" dur="10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3d.object.scale.z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1"/>
                                          </p:val>
                                        </p:tav>
                                        <p:tav tm="3330">
                                          <p:val>
                                            <p:fltVal val="0.9895"/>
                                          </p:val>
                                        </p:tav>
                                        <p:tav tm="6660">
                                          <p:val>
                                            <p:fltVal val="0.9791"/>
                                          </p:val>
                                        </p:tav>
                                        <p:tav tm="9990">
                                          <p:val>
                                            <p:fltVal val="0.9687"/>
                                          </p:val>
                                        </p:tav>
                                        <p:tav tm="13320">
                                          <p:val>
                                            <p:fltVal val="0.9584"/>
                                          </p:val>
                                        </p:tav>
                                        <p:tav tm="16650">
                                          <p:val>
                                            <p:fltVal val="0.9482"/>
                                          </p:val>
                                        </p:tav>
                                        <p:tav tm="19970">
                                          <p:val>
                                            <p:fltVal val="0.9382"/>
                                          </p:val>
                                        </p:tav>
                                        <p:tav tm="23290">
                                          <p:val>
                                            <p:fltVal val="0.9284"/>
                                          </p:val>
                                        </p:tav>
                                        <p:tav tm="26620">
                                          <p:val>
                                            <p:fltVal val="0.9187"/>
                                          </p:val>
                                        </p:tav>
                                        <p:tav tm="29950">
                                          <p:val>
                                            <p:fltVal val="0.9093"/>
                                          </p:val>
                                        </p:tav>
                                        <p:tav tm="33280">
                                          <p:val>
                                            <p:fltVal val="0.9001"/>
                                          </p:val>
                                        </p:tav>
                                        <p:tav tm="36610">
                                          <p:val>
                                            <p:fltVal val="0.8912"/>
                                          </p:val>
                                        </p:tav>
                                        <p:tav tm="39940">
                                          <p:val>
                                            <p:fltVal val="0.8825"/>
                                          </p:val>
                                        </p:tav>
                                        <p:tav tm="43270">
                                          <p:val>
                                            <p:fltVal val="0.8742"/>
                                          </p:val>
                                        </p:tav>
                                        <p:tav tm="46600">
                                          <p:val>
                                            <p:fltVal val="0.8663"/>
                                          </p:val>
                                        </p:tav>
                                        <p:tav tm="49930">
                                          <p:val>
                                            <p:fltVal val="0.8587"/>
                                          </p:val>
                                        </p:tav>
                                        <p:tav tm="53250">
                                          <p:val>
                                            <p:fltVal val="0.8515"/>
                                          </p:val>
                                        </p:tav>
                                        <p:tav tm="56580">
                                          <p:val>
                                            <p:fltVal val="0.8447"/>
                                          </p:val>
                                        </p:tav>
                                        <p:tav tm="59900">
                                          <p:val>
                                            <p:fltVal val="0.8383"/>
                                          </p:val>
                                        </p:tav>
                                        <p:tav tm="63220">
                                          <p:val>
                                            <p:fltVal val="0.8324"/>
                                          </p:val>
                                        </p:tav>
                                        <p:tav tm="66540">
                                          <p:val>
                                            <p:fltVal val="0.8269"/>
                                          </p:val>
                                        </p:tav>
                                        <p:tav tm="69870">
                                          <p:val>
                                            <p:fltVal val="0.8219"/>
                                          </p:val>
                                        </p:tav>
                                        <p:tav tm="73190">
                                          <p:val>
                                            <p:fltVal val="0.8174"/>
                                          </p:val>
                                        </p:tav>
                                        <p:tav tm="76510">
                                          <p:val>
                                            <p:fltVal val="0.8134"/>
                                          </p:val>
                                        </p:tav>
                                        <p:tav tm="79830">
                                          <p:val>
                                            <p:fltVal val="0.8099"/>
                                          </p:val>
                                        </p:tav>
                                        <p:tav tm="83160">
                                          <p:val>
                                            <p:fltVal val="0.8069"/>
                                          </p:val>
                                        </p:tav>
                                        <p:tav tm="86480">
                                          <p:val>
                                            <p:fltVal val="0.8044"/>
                                          </p:val>
                                        </p:tav>
                                        <p:tav tm="89800">
                                          <p:val>
                                            <p:fltVal val="0.8025"/>
                                          </p:val>
                                        </p:tav>
                                        <p:tav tm="93120">
                                          <p:val>
                                            <p:fltVal val="0.8011"/>
                                          </p:val>
                                        </p:tav>
                                        <p:tav tm="96450">
                                          <p:val>
                                            <p:fltVal val="0.8003"/>
                                          </p:val>
                                        </p:tav>
                                        <p:tav tm="100000">
                                          <p:val>
                                            <p:fltVal val="0.8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2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50"/>
                            </p:stCondLst>
                            <p:childTnLst>
                              <p:par>
                                <p:cTn id="18" presetID="1" presetClass="exit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 : coins arrondis 8">
            <a:extLst>
              <a:ext uri="{FF2B5EF4-FFF2-40B4-BE49-F238E27FC236}">
                <a16:creationId xmlns:a16="http://schemas.microsoft.com/office/drawing/2014/main" id="{B7059608-F02B-4991-A30A-79D0D590CC65}"/>
              </a:ext>
            </a:extLst>
          </p:cNvPr>
          <p:cNvSpPr/>
          <p:nvPr/>
        </p:nvSpPr>
        <p:spPr>
          <a:xfrm>
            <a:off x="678642" y="2882763"/>
            <a:ext cx="7786715" cy="3700241"/>
          </a:xfrm>
          <a:prstGeom prst="roundRect">
            <a:avLst>
              <a:gd name="adj" fmla="val 10024"/>
            </a:avLst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0" name="Image 19">
            <a:extLst>
              <a:ext uri="{FF2B5EF4-FFF2-40B4-BE49-F238E27FC236}">
                <a16:creationId xmlns:a16="http://schemas.microsoft.com/office/drawing/2014/main" id="{E5611FDD-355A-41C9-8004-1261B868B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07402" y="3117819"/>
            <a:ext cx="4623023" cy="3230125"/>
          </a:xfrm>
          <a:prstGeom prst="rect">
            <a:avLst/>
          </a:prstGeom>
        </p:spPr>
      </p:pic>
      <p:pic>
        <p:nvPicPr>
          <p:cNvPr id="19" name="Image 21">
            <a:extLst>
              <a:ext uri="{FF2B5EF4-FFF2-40B4-BE49-F238E27FC236}">
                <a16:creationId xmlns:a16="http://schemas.microsoft.com/office/drawing/2014/main" id="{30A2E9DE-A3A4-42DD-9200-5A09D5D51D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3655" y="2969608"/>
            <a:ext cx="4516688" cy="3522609"/>
          </a:xfrm>
          <a:prstGeom prst="rect">
            <a:avLst/>
          </a:prstGeom>
        </p:spPr>
      </p:pic>
      <p:pic>
        <p:nvPicPr>
          <p:cNvPr id="25" name="Image 25">
            <a:extLst>
              <a:ext uri="{FF2B5EF4-FFF2-40B4-BE49-F238E27FC236}">
                <a16:creationId xmlns:a16="http://schemas.microsoft.com/office/drawing/2014/main" id="{47FEAF00-189C-4A44-858D-3A567815A08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6717"/>
          <a:stretch/>
        </p:blipFill>
        <p:spPr>
          <a:xfrm>
            <a:off x="1074898" y="3339840"/>
            <a:ext cx="6994697" cy="2782146"/>
          </a:xfrm>
          <a:prstGeom prst="rect">
            <a:avLst/>
          </a:prstGeom>
        </p:spPr>
      </p:pic>
      <p:pic>
        <p:nvPicPr>
          <p:cNvPr id="18" name="Image 17">
            <a:extLst>
              <a:ext uri="{FF2B5EF4-FFF2-40B4-BE49-F238E27FC236}">
                <a16:creationId xmlns:a16="http://schemas.microsoft.com/office/drawing/2014/main" id="{6CAF813B-D6A3-4A5D-BE54-AD17D41CF3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475156" y="3804377"/>
            <a:ext cx="1219200" cy="1790700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F2040447-BBDA-4C18-B81B-B5DA1D4FA85B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5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52257BE6-DA9D-4B3A-8654-1B6F729655BF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33382B65-A334-4C49-A964-0CF31EB5B5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1080939" cy="628800"/>
          </a:xfrm>
        </p:spPr>
        <p:txBody>
          <a:bodyPr rtlCol="0"/>
          <a:lstStyle/>
          <a:p>
            <a:pPr rtl="0"/>
            <a:r>
              <a:rPr lang="en-US" dirty="0"/>
              <a:t>API</a:t>
            </a:r>
            <a:endParaRPr lang="fr-FR" dirty="0"/>
          </a:p>
        </p:txBody>
      </p:sp>
      <p:grpSp>
        <p:nvGrpSpPr>
          <p:cNvPr id="2" name="Groupe 1" descr="graphique de titre">
            <a:extLst>
              <a:ext uri="{FF2B5EF4-FFF2-40B4-BE49-F238E27FC236}">
                <a16:creationId xmlns:a16="http://schemas.microsoft.com/office/drawing/2014/main" id="{4F143381-38EB-4A18-AEBF-63C19BFC8707}"/>
              </a:ext>
            </a:extLst>
          </p:cNvPr>
          <p:cNvGrpSpPr/>
          <p:nvPr/>
        </p:nvGrpSpPr>
        <p:grpSpPr>
          <a:xfrm>
            <a:off x="466725" y="1317522"/>
            <a:ext cx="1963098" cy="318627"/>
            <a:chOff x="2636518" y="3171825"/>
            <a:chExt cx="3168969" cy="514350"/>
          </a:xfrm>
        </p:grpSpPr>
        <p:pic>
          <p:nvPicPr>
            <p:cNvPr id="11" name="Graphisme 16" descr="graphique de titre 2">
              <a:extLst>
                <a:ext uri="{FF2B5EF4-FFF2-40B4-BE49-F238E27FC236}">
                  <a16:creationId xmlns:a16="http://schemas.microsoft.com/office/drawing/2014/main" id="{D42BFF46-74E0-4D90-A69A-844DE781FAC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2" name="Graphique 17" descr="graphique de titre 1">
              <a:extLst>
                <a:ext uri="{FF2B5EF4-FFF2-40B4-BE49-F238E27FC236}">
                  <a16:creationId xmlns:a16="http://schemas.microsoft.com/office/drawing/2014/main" id="{D47C5FC5-967D-48ED-8170-89D59FF2FFCE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3" name="Groupe 2" descr="graphique de titre">
            <a:extLst>
              <a:ext uri="{FF2B5EF4-FFF2-40B4-BE49-F238E27FC236}">
                <a16:creationId xmlns:a16="http://schemas.microsoft.com/office/drawing/2014/main" id="{3AB846A4-BAB8-4214-878E-5F44A74943EF}"/>
              </a:ext>
            </a:extLst>
          </p:cNvPr>
          <p:cNvGrpSpPr/>
          <p:nvPr/>
        </p:nvGrpSpPr>
        <p:grpSpPr>
          <a:xfrm>
            <a:off x="466725" y="2360971"/>
            <a:ext cx="1963098" cy="318627"/>
            <a:chOff x="2636518" y="3171825"/>
            <a:chExt cx="3168969" cy="514350"/>
          </a:xfrm>
        </p:grpSpPr>
        <p:pic>
          <p:nvPicPr>
            <p:cNvPr id="14" name="Graphisme 16" descr="graphique de titre 2">
              <a:extLst>
                <a:ext uri="{FF2B5EF4-FFF2-40B4-BE49-F238E27FC236}">
                  <a16:creationId xmlns:a16="http://schemas.microsoft.com/office/drawing/2014/main" id="{D0CFED79-D0B1-4566-A965-7D800EF15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5" name="Graphique 17" descr="graphique de titre 1">
              <a:extLst>
                <a:ext uri="{FF2B5EF4-FFF2-40B4-BE49-F238E27FC236}">
                  <a16:creationId xmlns:a16="http://schemas.microsoft.com/office/drawing/2014/main" id="{6806B858-432F-4E52-BF29-45C70F3C966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33930C12-5EC3-4EBE-A6F3-493699F6A756}"/>
              </a:ext>
            </a:extLst>
          </p:cNvPr>
          <p:cNvSpPr txBox="1"/>
          <p:nvPr/>
        </p:nvSpPr>
        <p:spPr>
          <a:xfrm>
            <a:off x="746999" y="1721561"/>
            <a:ext cx="8397001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 dirty="0">
                <a:solidFill>
                  <a:srgbClr val="000000"/>
                </a:solidFill>
                <a:uFillTx/>
                <a:latin typeface="Cooper Black" pitchFamily="18"/>
                <a:hlinkClick r:id="rId11"/>
              </a:rPr>
              <a:t>https://min-api.cryptocompare.com/data/price?fsym=USD&amp;tsyms=BTC,ETH,XRP,LTC,SHIB,USD,EUR,JPY,GBP</a:t>
            </a:r>
            <a:endParaRPr lang="fr-FR" sz="1000" b="0" i="0" u="none" strike="noStrike" kern="1200" cap="none" spc="0" baseline="0" dirty="0">
              <a:solidFill>
                <a:srgbClr val="000000"/>
              </a:solidFill>
              <a:uFillTx/>
              <a:latin typeface="Cooper Black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 dirty="0">
                <a:solidFill>
                  <a:srgbClr val="0563C1"/>
                </a:solidFill>
                <a:uFillTx/>
                <a:latin typeface="Cooper Black" pitchFamily="18"/>
                <a:hlinkClick r:id="rId12"/>
              </a:rPr>
              <a:t>https://min-api.cryptocompare.com/data/v2/histoday?fsym=</a:t>
            </a:r>
            <a:r>
              <a:rPr lang="fr-FR" sz="1000" b="0" i="0" u="none" strike="noStrike" kern="1200" cap="none" spc="0" baseline="0" dirty="0">
                <a:solidFill>
                  <a:srgbClr val="548235"/>
                </a:solidFill>
                <a:uFillTx/>
                <a:latin typeface="Cooper Black" pitchFamily="18"/>
                <a:hlinkClick r:id="rId12"/>
              </a:rPr>
              <a:t>{cryptocurrency}</a:t>
            </a:r>
            <a:r>
              <a:rPr lang="fr-FR" sz="1000" b="0" i="0" u="none" strike="noStrike" kern="1200" cap="none" spc="0" baseline="0" dirty="0">
                <a:solidFill>
                  <a:srgbClr val="0563C1"/>
                </a:solidFill>
                <a:uFillTx/>
                <a:latin typeface="Cooper Black" pitchFamily="18"/>
                <a:hlinkClick r:id="rId12"/>
              </a:rPr>
              <a:t>&amp;tsym=</a:t>
            </a:r>
            <a:r>
              <a:rPr lang="fr-FR" sz="1000" b="0" i="0" u="none" strike="noStrike" kern="1200" cap="none" spc="0" baseline="0" dirty="0">
                <a:solidFill>
                  <a:srgbClr val="548235"/>
                </a:solidFill>
                <a:uFillTx/>
                <a:latin typeface="Cooper Black" pitchFamily="18"/>
                <a:hlinkClick r:id="rId12"/>
              </a:rPr>
              <a:t>{physical_currency}</a:t>
            </a:r>
            <a:r>
              <a:rPr lang="fr-FR" sz="1000" b="0" i="0" u="none" strike="noStrike" kern="1200" cap="none" spc="0" baseline="0" dirty="0">
                <a:solidFill>
                  <a:srgbClr val="0563C1"/>
                </a:solidFill>
                <a:uFillTx/>
                <a:latin typeface="Cooper Black" pitchFamily="18"/>
                <a:hlinkClick r:id="rId12"/>
              </a:rPr>
              <a:t>&amp;limit=365</a:t>
            </a:r>
            <a:endParaRPr lang="fr-FR" sz="1000" b="0" i="0" u="none" strike="noStrike" kern="1200" cap="none" spc="0" baseline="0" dirty="0">
              <a:solidFill>
                <a:srgbClr val="0563C1"/>
              </a:solidFill>
              <a:uFillTx/>
              <a:latin typeface="Cooper Black" pitchFamily="18"/>
            </a:endParaRPr>
          </a:p>
          <a:p>
            <a:pPr marL="285750" marR="0" lvl="0" indent="-285750" algn="l" defTabSz="914400" rtl="0" fontAlgn="auto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Char char="-"/>
              <a:tabLst/>
              <a:defRPr sz="1800" b="0" i="0" u="none" strike="noStrike" kern="0" cap="none" spc="0" baseline="0">
                <a:solidFill>
                  <a:srgbClr val="000000"/>
                </a:solidFill>
                <a:uFillTx/>
              </a:defRPr>
            </a:pPr>
            <a:r>
              <a:rPr lang="fr-FR" sz="1000" b="0" i="0" u="none" strike="noStrike" kern="1200" cap="none" spc="0" baseline="0" dirty="0">
                <a:solidFill>
                  <a:srgbClr val="000000"/>
                </a:solidFill>
                <a:uFillTx/>
                <a:latin typeface="Cooper Black" pitchFamily="18"/>
                <a:hlinkClick r:id="rId13"/>
              </a:rPr>
              <a:t>https://min-api.cryptocompare.com/data/price?fsym=BTC&amp;tsyms=USD,JPY,EUR,GBP</a:t>
            </a:r>
            <a:endParaRPr lang="fr-FR" sz="1000" b="0" i="0" u="none" strike="noStrike" kern="1200" cap="none" spc="0" baseline="0" dirty="0">
              <a:solidFill>
                <a:srgbClr val="CE9178"/>
              </a:solidFill>
              <a:uFillTx/>
              <a:latin typeface="Cooper Black" pitchFamily="18"/>
            </a:endParaRP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E3D8043-746A-4AAE-A8FB-23B134320CD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623125" y="3708941"/>
            <a:ext cx="1190625" cy="1914525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A2F4CBE9-31D9-4166-B7C4-3592A97449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4848" y="3733632"/>
            <a:ext cx="2307570" cy="193182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20DE9F1F-637F-49EB-8B44-F771DBD659D0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341903" y="4237579"/>
            <a:ext cx="1247775" cy="857250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EB61F0C4-282B-4C18-87C7-6AE3B03AFA92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335447" y="4237579"/>
            <a:ext cx="1247775" cy="923925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77EADE82-CDAC-422E-A2BA-1DB65B0C838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076651" y="3386730"/>
            <a:ext cx="1498258" cy="2688364"/>
          </a:xfrm>
          <a:prstGeom prst="rect">
            <a:avLst/>
          </a:prstGeom>
        </p:spPr>
      </p:pic>
      <p:pic>
        <p:nvPicPr>
          <p:cNvPr id="28" name="Image 26">
            <a:extLst>
              <a:ext uri="{FF2B5EF4-FFF2-40B4-BE49-F238E27FC236}">
                <a16:creationId xmlns:a16="http://schemas.microsoft.com/office/drawing/2014/main" id="{C785606F-42A9-401A-B7B6-C0200EB94428}"/>
              </a:ext>
            </a:extLst>
          </p:cNvPr>
          <p:cNvPicPr>
            <a:picLocks noChangeAspect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4559" y="2157634"/>
            <a:ext cx="1184292" cy="62222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3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0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3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6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49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2" dur="25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2" presetClass="exit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55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3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24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6</a:t>
            </a:fld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7E3A6273-8F53-41EF-993F-6E7D8771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4928" y="111677"/>
            <a:ext cx="2863224" cy="424788"/>
          </a:xfrm>
        </p:spPr>
        <p:txBody>
          <a:bodyPr rtlCol="0"/>
          <a:lstStyle>
            <a:lvl1pPr>
              <a:defRPr/>
            </a:lvl1pPr>
          </a:lstStyle>
          <a:p>
            <a:r>
              <a:rPr lang="en-US" sz="1200" b="0" spc="-40" dirty="0">
                <a:solidFill>
                  <a:schemeClr val="bg2"/>
                </a:solidFill>
                <a:latin typeface="+mj-lt"/>
              </a:rPr>
              <a:t>	Evolution of the Value of the main Cryptocurrencies</a:t>
            </a:r>
            <a:endParaRPr lang="es-E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B0FB19-6A29-421E-BD9F-2E09910B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GRAPH</a:t>
            </a:r>
            <a:endParaRPr lang="fr-FR" dirty="0"/>
          </a:p>
        </p:txBody>
      </p:sp>
      <p:grpSp>
        <p:nvGrpSpPr>
          <p:cNvPr id="6" name="Groupe 5" descr="graphique de titre">
            <a:extLst>
              <a:ext uri="{FF2B5EF4-FFF2-40B4-BE49-F238E27FC236}">
                <a16:creationId xmlns:a16="http://schemas.microsoft.com/office/drawing/2014/main" id="{985F975E-C9FE-42E9-9E2F-6CA44AF54BAC}"/>
              </a:ext>
            </a:extLst>
          </p:cNvPr>
          <p:cNvGrpSpPr/>
          <p:nvPr/>
        </p:nvGrpSpPr>
        <p:grpSpPr>
          <a:xfrm>
            <a:off x="466725" y="1317522"/>
            <a:ext cx="1963098" cy="318627"/>
            <a:chOff x="2636518" y="3171825"/>
            <a:chExt cx="3168969" cy="514350"/>
          </a:xfrm>
        </p:grpSpPr>
        <p:pic>
          <p:nvPicPr>
            <p:cNvPr id="11" name="Graphisme 16" descr="graphique de titre 2">
              <a:extLst>
                <a:ext uri="{FF2B5EF4-FFF2-40B4-BE49-F238E27FC236}">
                  <a16:creationId xmlns:a16="http://schemas.microsoft.com/office/drawing/2014/main" id="{0CF6CBE8-012A-456D-A557-976462D8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3" name="Graphique 17" descr="graphique de titre 1">
              <a:extLst>
                <a:ext uri="{FF2B5EF4-FFF2-40B4-BE49-F238E27FC236}">
                  <a16:creationId xmlns:a16="http://schemas.microsoft.com/office/drawing/2014/main" id="{A5DF6BAB-054E-45E8-B5D3-F06178C1B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pic>
        <p:nvPicPr>
          <p:cNvPr id="2" name="Image 2">
            <a:extLst>
              <a:ext uri="{FF2B5EF4-FFF2-40B4-BE49-F238E27FC236}">
                <a16:creationId xmlns:a16="http://schemas.microsoft.com/office/drawing/2014/main" id="{49EFA0F2-0A11-470F-8B0C-3632CE2037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551" y="2487765"/>
            <a:ext cx="3657395" cy="3657395"/>
          </a:xfrm>
          <a:prstGeom prst="rect">
            <a:avLst/>
          </a:prstGeom>
        </p:spPr>
      </p:pic>
      <p:pic>
        <p:nvPicPr>
          <p:cNvPr id="3" name="Image 3">
            <a:extLst>
              <a:ext uri="{FF2B5EF4-FFF2-40B4-BE49-F238E27FC236}">
                <a16:creationId xmlns:a16="http://schemas.microsoft.com/office/drawing/2014/main" id="{1BC0E465-6419-4D7E-B275-F4A7456E81C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9983" y="1868754"/>
            <a:ext cx="6756776" cy="31862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6F936F2-A030-41CA-8338-22A67058ADAE}"/>
              </a:ext>
            </a:extLst>
          </p:cNvPr>
          <p:cNvSpPr/>
          <p:nvPr/>
        </p:nvSpPr>
        <p:spPr>
          <a:xfrm>
            <a:off x="251520" y="3394489"/>
            <a:ext cx="8640960" cy="1060492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solidFill>
              <a:schemeClr val="bg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ECE7FF2C-0D70-4834-8ECF-4D033CBD6E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7</a:t>
            </a:fld>
            <a:endParaRPr lang="fr-FR" dirty="0"/>
          </a:p>
        </p:txBody>
      </p:sp>
      <p:sp>
        <p:nvSpPr>
          <p:cNvPr id="9" name="Espace réservé du pied de page 4">
            <a:extLst>
              <a:ext uri="{FF2B5EF4-FFF2-40B4-BE49-F238E27FC236}">
                <a16:creationId xmlns:a16="http://schemas.microsoft.com/office/drawing/2014/main" id="{7E3A6273-8F53-41EF-993F-6E7D8771AE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174928" y="111677"/>
            <a:ext cx="2863224" cy="424788"/>
          </a:xfrm>
        </p:spPr>
        <p:txBody>
          <a:bodyPr rtlCol="0"/>
          <a:lstStyle>
            <a:lvl1pPr>
              <a:defRPr/>
            </a:lvl1pPr>
          </a:lstStyle>
          <a:p>
            <a:r>
              <a:rPr lang="en-US" sz="1200" b="0" spc="-40" dirty="0">
                <a:solidFill>
                  <a:schemeClr val="bg2"/>
                </a:solidFill>
                <a:latin typeface="+mj-lt"/>
              </a:rPr>
              <a:t>	Evolution of the Value of the main Cryptocurrencies</a:t>
            </a:r>
            <a:endParaRPr lang="es-ES" sz="1200" dirty="0">
              <a:solidFill>
                <a:schemeClr val="bg2"/>
              </a:solidFill>
              <a:latin typeface="+mj-lt"/>
            </a:endParaRPr>
          </a:p>
        </p:txBody>
      </p:sp>
      <p:sp>
        <p:nvSpPr>
          <p:cNvPr id="12" name="Rectangle 1">
            <a:extLst>
              <a:ext uri="{FF2B5EF4-FFF2-40B4-BE49-F238E27FC236}">
                <a16:creationId xmlns:a16="http://schemas.microsoft.com/office/drawing/2014/main" id="{56B0FB19-6A29-421E-BD9F-2E09910B7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GRAPH</a:t>
            </a:r>
            <a:endParaRPr lang="fr-FR" dirty="0"/>
          </a:p>
        </p:txBody>
      </p:sp>
      <p:grpSp>
        <p:nvGrpSpPr>
          <p:cNvPr id="6" name="Groupe 5" descr="graphique de titre">
            <a:extLst>
              <a:ext uri="{FF2B5EF4-FFF2-40B4-BE49-F238E27FC236}">
                <a16:creationId xmlns:a16="http://schemas.microsoft.com/office/drawing/2014/main" id="{985F975E-C9FE-42E9-9E2F-6CA44AF54BAC}"/>
              </a:ext>
            </a:extLst>
          </p:cNvPr>
          <p:cNvGrpSpPr/>
          <p:nvPr/>
        </p:nvGrpSpPr>
        <p:grpSpPr>
          <a:xfrm>
            <a:off x="466725" y="1317522"/>
            <a:ext cx="1963098" cy="318627"/>
            <a:chOff x="2636518" y="3171825"/>
            <a:chExt cx="3168969" cy="514350"/>
          </a:xfrm>
        </p:grpSpPr>
        <p:pic>
          <p:nvPicPr>
            <p:cNvPr id="11" name="Graphisme 16" descr="graphique de titre 2">
              <a:extLst>
                <a:ext uri="{FF2B5EF4-FFF2-40B4-BE49-F238E27FC236}">
                  <a16:creationId xmlns:a16="http://schemas.microsoft.com/office/drawing/2014/main" id="{0CF6CBE8-012A-456D-A557-976462D8E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3" name="Graphique 17" descr="graphique de titre 1">
              <a:extLst>
                <a:ext uri="{FF2B5EF4-FFF2-40B4-BE49-F238E27FC236}">
                  <a16:creationId xmlns:a16="http://schemas.microsoft.com/office/drawing/2014/main" id="{A5DF6BAB-054E-45E8-B5D3-F06178C1B4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pic>
        <p:nvPicPr>
          <p:cNvPr id="7" name="Image 6">
            <a:extLst>
              <a:ext uri="{FF2B5EF4-FFF2-40B4-BE49-F238E27FC236}">
                <a16:creationId xmlns:a16="http://schemas.microsoft.com/office/drawing/2014/main" id="{09184CC8-3633-469F-8324-371BBC491BD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290" y="3948200"/>
            <a:ext cx="1695687" cy="285790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7CE61C-8792-47D1-9675-18DFB3F100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110" y="3928595"/>
            <a:ext cx="1695687" cy="304843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C73EE572-0C7A-4EE0-B500-1DDA68B9A94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9478" y="3585370"/>
            <a:ext cx="1686160" cy="295316"/>
          </a:xfrm>
          <a:prstGeom prst="rect">
            <a:avLst/>
          </a:prstGeom>
        </p:spPr>
      </p:pic>
      <p:pic>
        <p:nvPicPr>
          <p:cNvPr id="17" name="Image 16">
            <a:extLst>
              <a:ext uri="{FF2B5EF4-FFF2-40B4-BE49-F238E27FC236}">
                <a16:creationId xmlns:a16="http://schemas.microsoft.com/office/drawing/2014/main" id="{1B7608D0-998E-45E6-918A-73B51F8CCDB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4269" y="3611046"/>
            <a:ext cx="1705206" cy="304842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3D404E9C-65AC-47AE-BB0A-DCDF2C045AE8}"/>
              </a:ext>
            </a:extLst>
          </p:cNvPr>
          <p:cNvGrpSpPr/>
          <p:nvPr/>
        </p:nvGrpSpPr>
        <p:grpSpPr>
          <a:xfrm>
            <a:off x="251519" y="1916832"/>
            <a:ext cx="2562751" cy="1845954"/>
            <a:chOff x="251519" y="1916832"/>
            <a:chExt cx="2562751" cy="1845954"/>
          </a:xfrm>
        </p:grpSpPr>
        <p:sp>
          <p:nvSpPr>
            <p:cNvPr id="4" name="Légende : flèche vers le bas 3">
              <a:extLst>
                <a:ext uri="{FF2B5EF4-FFF2-40B4-BE49-F238E27FC236}">
                  <a16:creationId xmlns:a16="http://schemas.microsoft.com/office/drawing/2014/main" id="{0BF4B39B-D889-41B4-934B-4BE7326E80E6}"/>
                </a:ext>
              </a:extLst>
            </p:cNvPr>
            <p:cNvSpPr/>
            <p:nvPr/>
          </p:nvSpPr>
          <p:spPr>
            <a:xfrm>
              <a:off x="251520" y="1916832"/>
              <a:ext cx="2562750" cy="1845954"/>
            </a:xfrm>
            <a:prstGeom prst="downArrowCallout">
              <a:avLst>
                <a:gd name="adj1" fmla="val 10213"/>
                <a:gd name="adj2" fmla="val 10706"/>
                <a:gd name="adj3" fmla="val 11199"/>
                <a:gd name="adj4" fmla="val 69906"/>
              </a:avLst>
            </a:prstGeom>
            <a:solidFill>
              <a:schemeClr val="tx2">
                <a:lumMod val="9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5C324405-8485-4198-85CA-ABA4B47631A0}"/>
                </a:ext>
              </a:extLst>
            </p:cNvPr>
            <p:cNvSpPr txBox="1"/>
            <p:nvPr/>
          </p:nvSpPr>
          <p:spPr>
            <a:xfrm>
              <a:off x="251519" y="2168387"/>
              <a:ext cx="256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ascent – descent 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gain – loss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full "</a:t>
              </a:r>
            </a:p>
          </p:txBody>
        </p:sp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B0E9318B-70DF-461E-922A-5BC0222EC595}"/>
              </a:ext>
            </a:extLst>
          </p:cNvPr>
          <p:cNvGrpSpPr/>
          <p:nvPr/>
        </p:nvGrpSpPr>
        <p:grpSpPr>
          <a:xfrm>
            <a:off x="4278578" y="1986823"/>
            <a:ext cx="2562751" cy="1845954"/>
            <a:chOff x="4278578" y="1986823"/>
            <a:chExt cx="2562751" cy="1845954"/>
          </a:xfrm>
        </p:grpSpPr>
        <p:sp>
          <p:nvSpPr>
            <p:cNvPr id="18" name="Légende : flèche vers le bas 17">
              <a:extLst>
                <a:ext uri="{FF2B5EF4-FFF2-40B4-BE49-F238E27FC236}">
                  <a16:creationId xmlns:a16="http://schemas.microsoft.com/office/drawing/2014/main" id="{83FDAB66-0394-4FC4-B833-58C106C48D00}"/>
                </a:ext>
              </a:extLst>
            </p:cNvPr>
            <p:cNvSpPr/>
            <p:nvPr/>
          </p:nvSpPr>
          <p:spPr>
            <a:xfrm>
              <a:off x="4278579" y="1986823"/>
              <a:ext cx="2562750" cy="1845954"/>
            </a:xfrm>
            <a:prstGeom prst="downArrowCallout">
              <a:avLst>
                <a:gd name="adj1" fmla="val 10213"/>
                <a:gd name="adj2" fmla="val 10706"/>
                <a:gd name="adj3" fmla="val 11199"/>
                <a:gd name="adj4" fmla="val 69906"/>
              </a:avLst>
            </a:prstGeom>
            <a:solidFill>
              <a:schemeClr val="tx2">
                <a:lumMod val="9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76752A24-A969-4EDE-AF44-A666497E6238}"/>
                </a:ext>
              </a:extLst>
            </p:cNvPr>
            <p:cNvSpPr txBox="1"/>
            <p:nvPr/>
          </p:nvSpPr>
          <p:spPr>
            <a:xfrm>
              <a:off x="4278578" y="1999399"/>
              <a:ext cx="2562750" cy="1270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049859B0-1360-4ED7-8B84-2E3AF5F0920A}"/>
                </a:ext>
              </a:extLst>
            </p:cNvPr>
            <p:cNvSpPr txBox="1"/>
            <p:nvPr/>
          </p:nvSpPr>
          <p:spPr>
            <a:xfrm>
              <a:off x="4278578" y="2157425"/>
              <a:ext cx="2562750" cy="95410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USD – dollar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EUR - euro"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JPY - yen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GBP – pound sterling "</a:t>
              </a:r>
            </a:p>
          </p:txBody>
        </p:sp>
      </p:grp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62928C63-A208-4226-8AB8-1AA45971AF05}"/>
              </a:ext>
            </a:extLst>
          </p:cNvPr>
          <p:cNvGrpSpPr/>
          <p:nvPr/>
        </p:nvGrpSpPr>
        <p:grpSpPr>
          <a:xfrm>
            <a:off x="2332455" y="3998998"/>
            <a:ext cx="2597778" cy="1845954"/>
            <a:chOff x="2332455" y="3998998"/>
            <a:chExt cx="2597778" cy="1845954"/>
          </a:xfrm>
        </p:grpSpPr>
        <p:sp>
          <p:nvSpPr>
            <p:cNvPr id="16" name="Légende : flèche vers le bas 15">
              <a:extLst>
                <a:ext uri="{FF2B5EF4-FFF2-40B4-BE49-F238E27FC236}">
                  <a16:creationId xmlns:a16="http://schemas.microsoft.com/office/drawing/2014/main" id="{64BBA002-0609-4E42-9010-E7263DC7CAA0}"/>
                </a:ext>
              </a:extLst>
            </p:cNvPr>
            <p:cNvSpPr/>
            <p:nvPr/>
          </p:nvSpPr>
          <p:spPr>
            <a:xfrm rot="10800000">
              <a:off x="2354944" y="3998998"/>
              <a:ext cx="2562750" cy="1845954"/>
            </a:xfrm>
            <a:prstGeom prst="downArrowCallout">
              <a:avLst>
                <a:gd name="adj1" fmla="val 10213"/>
                <a:gd name="adj2" fmla="val 10706"/>
                <a:gd name="adj3" fmla="val 11199"/>
                <a:gd name="adj4" fmla="val 69906"/>
              </a:avLst>
            </a:prstGeom>
            <a:solidFill>
              <a:schemeClr val="tx2">
                <a:lumMod val="9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B978CA4-550D-4B70-865D-702B6C1CFB14}"/>
                </a:ext>
              </a:extLst>
            </p:cNvPr>
            <p:cNvSpPr txBox="1"/>
            <p:nvPr/>
          </p:nvSpPr>
          <p:spPr>
            <a:xfrm>
              <a:off x="2367483" y="4574791"/>
              <a:ext cx="2562750" cy="12701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8E3613CB-F95D-4BD1-8DD8-4231218932C9}"/>
                </a:ext>
              </a:extLst>
            </p:cNvPr>
            <p:cNvSpPr txBox="1"/>
            <p:nvPr/>
          </p:nvSpPr>
          <p:spPr>
            <a:xfrm>
              <a:off x="2332455" y="4649715"/>
              <a:ext cx="2562750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BTC – Bitcoin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ETH – Ethereum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XRP - Ripple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LTC – Litecoin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SHIB – Shiba "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BF31CED6-28F0-4870-8EFF-CF98799C1B7E}"/>
              </a:ext>
            </a:extLst>
          </p:cNvPr>
          <p:cNvGrpSpPr/>
          <p:nvPr/>
        </p:nvGrpSpPr>
        <p:grpSpPr>
          <a:xfrm>
            <a:off x="5868144" y="4036244"/>
            <a:ext cx="2818656" cy="1845955"/>
            <a:chOff x="5868144" y="4036244"/>
            <a:chExt cx="2818656" cy="1845955"/>
          </a:xfrm>
        </p:grpSpPr>
        <p:sp>
          <p:nvSpPr>
            <p:cNvPr id="19" name="Légende : flèche vers le bas 18">
              <a:extLst>
                <a:ext uri="{FF2B5EF4-FFF2-40B4-BE49-F238E27FC236}">
                  <a16:creationId xmlns:a16="http://schemas.microsoft.com/office/drawing/2014/main" id="{B240DD51-C968-40A3-8C6A-AB3C9366D5AD}"/>
                </a:ext>
              </a:extLst>
            </p:cNvPr>
            <p:cNvSpPr/>
            <p:nvPr/>
          </p:nvSpPr>
          <p:spPr>
            <a:xfrm rot="10800000">
              <a:off x="5868144" y="4036244"/>
              <a:ext cx="2818656" cy="1845954"/>
            </a:xfrm>
            <a:prstGeom prst="downArrowCallout">
              <a:avLst>
                <a:gd name="adj1" fmla="val 10213"/>
                <a:gd name="adj2" fmla="val 10706"/>
                <a:gd name="adj3" fmla="val 11199"/>
                <a:gd name="adj4" fmla="val 69906"/>
              </a:avLst>
            </a:prstGeom>
            <a:solidFill>
              <a:schemeClr val="tx2">
                <a:lumMod val="90000"/>
              </a:schemeClr>
            </a:solidFill>
            <a:ln>
              <a:solidFill>
                <a:schemeClr val="bg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5158D0A4-05E4-45B0-B442-EAD59940EF8F}"/>
                </a:ext>
              </a:extLst>
            </p:cNvPr>
            <p:cNvSpPr txBox="1"/>
            <p:nvPr/>
          </p:nvSpPr>
          <p:spPr>
            <a:xfrm>
              <a:off x="5872590" y="4574626"/>
              <a:ext cx="2814210" cy="1307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fr-FR" dirty="0"/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86CDD04F-F634-4BF5-AA12-DD9813B1217F}"/>
                </a:ext>
              </a:extLst>
            </p:cNvPr>
            <p:cNvSpPr txBox="1"/>
            <p:nvPr/>
          </p:nvSpPr>
          <p:spPr>
            <a:xfrm>
              <a:off x="5996097" y="4813944"/>
              <a:ext cx="2562750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1 year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1 month "</a:t>
              </a:r>
            </a:p>
            <a:p>
              <a:pPr algn="ctr"/>
              <a:r>
                <a:rPr lang="fr-FR" sz="1400" dirty="0">
                  <a:solidFill>
                    <a:srgbClr val="49711E"/>
                  </a:solidFill>
                </a:rPr>
                <a:t>" 1 </a:t>
              </a:r>
              <a:r>
                <a:rPr lang="fr-FR" sz="1400" dirty="0" err="1">
                  <a:solidFill>
                    <a:srgbClr val="49711E"/>
                  </a:solidFill>
                </a:rPr>
                <a:t>week</a:t>
              </a:r>
              <a:r>
                <a:rPr lang="fr-FR" sz="1400" dirty="0">
                  <a:solidFill>
                    <a:srgbClr val="49711E"/>
                  </a:solidFill>
                </a:rPr>
                <a:t> "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2286179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3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9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2">
            <a:extLst>
              <a:ext uri="{FF2B5EF4-FFF2-40B4-BE49-F238E27FC236}">
                <a16:creationId xmlns:a16="http://schemas.microsoft.com/office/drawing/2014/main" id="{418BF635-BFC5-4143-81DD-A0F3F8A5C9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5759" y="1799535"/>
            <a:ext cx="4832481" cy="48324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FA443EF-46E8-45C9-87A7-A84FA76184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4494" y="2285840"/>
            <a:ext cx="3180061" cy="2502343"/>
          </a:xfrm>
          <a:prstGeom prst="rect">
            <a:avLst/>
          </a:prstGeom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0369C6F3-E4EF-4838-98C2-5EB64FEBBA51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8</a:t>
            </a:fld>
            <a:endParaRPr lang="fr-FR" dirty="0"/>
          </a:p>
        </p:txBody>
      </p:sp>
      <p:sp>
        <p:nvSpPr>
          <p:cNvPr id="7" name="Espace réservé du pied de page 4">
            <a:extLst>
              <a:ext uri="{FF2B5EF4-FFF2-40B4-BE49-F238E27FC236}">
                <a16:creationId xmlns:a16="http://schemas.microsoft.com/office/drawing/2014/main" id="{7DCD3AA8-46AC-456A-8F3A-4CA367689FC0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67CF385F-E0D9-44D8-9F75-BFC05232A6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GRAPH INFORMATION</a:t>
            </a:r>
            <a:endParaRPr lang="fr-FR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DD7B4DC6-DDD3-4F9B-8EE3-F023C8DEA742}"/>
              </a:ext>
            </a:extLst>
          </p:cNvPr>
          <p:cNvGrpSpPr/>
          <p:nvPr/>
        </p:nvGrpSpPr>
        <p:grpSpPr>
          <a:xfrm>
            <a:off x="4258760" y="3808693"/>
            <a:ext cx="1116104" cy="216696"/>
            <a:chOff x="4258760" y="3808693"/>
            <a:chExt cx="1116104" cy="216696"/>
          </a:xfrm>
        </p:grpSpPr>
        <p:sp>
          <p:nvSpPr>
            <p:cNvPr id="5" name="Flèche : chevron 4">
              <a:extLst>
                <a:ext uri="{FF2B5EF4-FFF2-40B4-BE49-F238E27FC236}">
                  <a16:creationId xmlns:a16="http://schemas.microsoft.com/office/drawing/2014/main" id="{5EDF1FD9-B119-4004-8CA5-950AD25B5CEE}"/>
                </a:ext>
              </a:extLst>
            </p:cNvPr>
            <p:cNvSpPr/>
            <p:nvPr/>
          </p:nvSpPr>
          <p:spPr>
            <a:xfrm>
              <a:off x="4258760" y="3808693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3" name="Flèche : chevron 12">
              <a:extLst>
                <a:ext uri="{FF2B5EF4-FFF2-40B4-BE49-F238E27FC236}">
                  <a16:creationId xmlns:a16="http://schemas.microsoft.com/office/drawing/2014/main" id="{17D2283D-8AA4-4FFD-BDA7-0905B0ADBC66}"/>
                </a:ext>
              </a:extLst>
            </p:cNvPr>
            <p:cNvSpPr/>
            <p:nvPr/>
          </p:nvSpPr>
          <p:spPr>
            <a:xfrm>
              <a:off x="4619980" y="3809365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14" name="Flèche : chevron 13">
              <a:extLst>
                <a:ext uri="{FF2B5EF4-FFF2-40B4-BE49-F238E27FC236}">
                  <a16:creationId xmlns:a16="http://schemas.microsoft.com/office/drawing/2014/main" id="{3037CDCE-9B9F-414E-8DF7-F818D645028A}"/>
                </a:ext>
              </a:extLst>
            </p:cNvPr>
            <p:cNvSpPr/>
            <p:nvPr/>
          </p:nvSpPr>
          <p:spPr>
            <a:xfrm>
              <a:off x="4974992" y="3808693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47B7421-343D-437F-9945-ABB084607DB5}"/>
              </a:ext>
            </a:extLst>
          </p:cNvPr>
          <p:cNvGrpSpPr/>
          <p:nvPr/>
        </p:nvGrpSpPr>
        <p:grpSpPr>
          <a:xfrm>
            <a:off x="4301590" y="3133399"/>
            <a:ext cx="1116104" cy="216696"/>
            <a:chOff x="4301590" y="3133399"/>
            <a:chExt cx="1116104" cy="216696"/>
          </a:xfrm>
        </p:grpSpPr>
        <p:sp>
          <p:nvSpPr>
            <p:cNvPr id="23" name="Flèche : chevron 22">
              <a:extLst>
                <a:ext uri="{FF2B5EF4-FFF2-40B4-BE49-F238E27FC236}">
                  <a16:creationId xmlns:a16="http://schemas.microsoft.com/office/drawing/2014/main" id="{1E776FE6-965A-4F39-9723-D19A781ADAED}"/>
                </a:ext>
              </a:extLst>
            </p:cNvPr>
            <p:cNvSpPr/>
            <p:nvPr/>
          </p:nvSpPr>
          <p:spPr>
            <a:xfrm>
              <a:off x="4301590" y="3133399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4" name="Flèche : chevron 23">
              <a:extLst>
                <a:ext uri="{FF2B5EF4-FFF2-40B4-BE49-F238E27FC236}">
                  <a16:creationId xmlns:a16="http://schemas.microsoft.com/office/drawing/2014/main" id="{609A6CA1-AC58-4CE7-8FFB-9985A36B517C}"/>
                </a:ext>
              </a:extLst>
            </p:cNvPr>
            <p:cNvSpPr/>
            <p:nvPr/>
          </p:nvSpPr>
          <p:spPr>
            <a:xfrm>
              <a:off x="4662810" y="3134071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5" name="Flèche : chevron 24">
              <a:extLst>
                <a:ext uri="{FF2B5EF4-FFF2-40B4-BE49-F238E27FC236}">
                  <a16:creationId xmlns:a16="http://schemas.microsoft.com/office/drawing/2014/main" id="{11CD5698-44A5-4B59-ADA4-50CCEE401982}"/>
                </a:ext>
              </a:extLst>
            </p:cNvPr>
            <p:cNvSpPr/>
            <p:nvPr/>
          </p:nvSpPr>
          <p:spPr>
            <a:xfrm>
              <a:off x="5017822" y="3133399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088560B-D8DE-4BB6-8F49-3B56496FB2DB}"/>
              </a:ext>
            </a:extLst>
          </p:cNvPr>
          <p:cNvGrpSpPr/>
          <p:nvPr/>
        </p:nvGrpSpPr>
        <p:grpSpPr>
          <a:xfrm>
            <a:off x="4258760" y="4133401"/>
            <a:ext cx="1116104" cy="216696"/>
            <a:chOff x="4258760" y="4133401"/>
            <a:chExt cx="1116104" cy="216696"/>
          </a:xfrm>
        </p:grpSpPr>
        <p:sp>
          <p:nvSpPr>
            <p:cNvPr id="26" name="Flèche : chevron 25">
              <a:extLst>
                <a:ext uri="{FF2B5EF4-FFF2-40B4-BE49-F238E27FC236}">
                  <a16:creationId xmlns:a16="http://schemas.microsoft.com/office/drawing/2014/main" id="{13CF26AF-7D4C-47A0-9575-DDDE313E0CE4}"/>
                </a:ext>
              </a:extLst>
            </p:cNvPr>
            <p:cNvSpPr/>
            <p:nvPr/>
          </p:nvSpPr>
          <p:spPr>
            <a:xfrm>
              <a:off x="4258760" y="4133401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7" name="Flèche : chevron 26">
              <a:extLst>
                <a:ext uri="{FF2B5EF4-FFF2-40B4-BE49-F238E27FC236}">
                  <a16:creationId xmlns:a16="http://schemas.microsoft.com/office/drawing/2014/main" id="{CC9C3E0C-C7BE-47E5-93F1-B69B6EA06E3C}"/>
                </a:ext>
              </a:extLst>
            </p:cNvPr>
            <p:cNvSpPr/>
            <p:nvPr/>
          </p:nvSpPr>
          <p:spPr>
            <a:xfrm>
              <a:off x="4619980" y="4134073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8" name="Flèche : chevron 27">
              <a:extLst>
                <a:ext uri="{FF2B5EF4-FFF2-40B4-BE49-F238E27FC236}">
                  <a16:creationId xmlns:a16="http://schemas.microsoft.com/office/drawing/2014/main" id="{99DF9168-D693-4A57-8EA7-C90FD991580A}"/>
                </a:ext>
              </a:extLst>
            </p:cNvPr>
            <p:cNvSpPr/>
            <p:nvPr/>
          </p:nvSpPr>
          <p:spPr>
            <a:xfrm>
              <a:off x="4974992" y="4133401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  <p:sp>
        <p:nvSpPr>
          <p:cNvPr id="42" name="Ellipse 41">
            <a:extLst>
              <a:ext uri="{FF2B5EF4-FFF2-40B4-BE49-F238E27FC236}">
                <a16:creationId xmlns:a16="http://schemas.microsoft.com/office/drawing/2014/main" id="{D86AA079-BD99-4187-9A44-A7BC9F13F6C1}"/>
              </a:ext>
            </a:extLst>
          </p:cNvPr>
          <p:cNvSpPr/>
          <p:nvPr/>
        </p:nvSpPr>
        <p:spPr>
          <a:xfrm>
            <a:off x="3196604" y="4120166"/>
            <a:ext cx="295276" cy="2160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Ellipse 43">
            <a:extLst>
              <a:ext uri="{FF2B5EF4-FFF2-40B4-BE49-F238E27FC236}">
                <a16:creationId xmlns:a16="http://schemas.microsoft.com/office/drawing/2014/main" id="{28B3C1F9-78D3-402B-9802-EB608A13A269}"/>
              </a:ext>
            </a:extLst>
          </p:cNvPr>
          <p:cNvSpPr/>
          <p:nvPr/>
        </p:nvSpPr>
        <p:spPr>
          <a:xfrm>
            <a:off x="3037753" y="4433200"/>
            <a:ext cx="295276" cy="216024"/>
          </a:xfrm>
          <a:prstGeom prst="ellipse">
            <a:avLst/>
          </a:prstGeom>
          <a:noFill/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6" name="Ellipse 45">
            <a:extLst>
              <a:ext uri="{FF2B5EF4-FFF2-40B4-BE49-F238E27FC236}">
                <a16:creationId xmlns:a16="http://schemas.microsoft.com/office/drawing/2014/main" id="{19129CFD-B1EB-423D-913D-695605001C51}"/>
              </a:ext>
            </a:extLst>
          </p:cNvPr>
          <p:cNvSpPr/>
          <p:nvPr/>
        </p:nvSpPr>
        <p:spPr>
          <a:xfrm>
            <a:off x="1756444" y="2338281"/>
            <a:ext cx="295276" cy="21602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Ellipse 47">
            <a:extLst>
              <a:ext uri="{FF2B5EF4-FFF2-40B4-BE49-F238E27FC236}">
                <a16:creationId xmlns:a16="http://schemas.microsoft.com/office/drawing/2014/main" id="{B0F168EF-40BF-419C-A93E-481592C6C7A0}"/>
              </a:ext>
            </a:extLst>
          </p:cNvPr>
          <p:cNvSpPr/>
          <p:nvPr/>
        </p:nvSpPr>
        <p:spPr>
          <a:xfrm>
            <a:off x="3484636" y="4926161"/>
            <a:ext cx="295276" cy="216024"/>
          </a:xfrm>
          <a:prstGeom prst="ellipse">
            <a:avLst/>
          </a:prstGeom>
          <a:noFill/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53" name="Connecteur droit avec flèche 52">
            <a:extLst>
              <a:ext uri="{FF2B5EF4-FFF2-40B4-BE49-F238E27FC236}">
                <a16:creationId xmlns:a16="http://schemas.microsoft.com/office/drawing/2014/main" id="{7FF87B25-572F-44C5-A744-5C7ED811EF1B}"/>
              </a:ext>
            </a:extLst>
          </p:cNvPr>
          <p:cNvCxnSpPr>
            <a:cxnSpLocks/>
          </p:cNvCxnSpPr>
          <p:nvPr/>
        </p:nvCxnSpPr>
        <p:spPr>
          <a:xfrm>
            <a:off x="1001460" y="3670027"/>
            <a:ext cx="2634436" cy="1450307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2" name="Connecteur droit avec flèche 1">
            <a:extLst>
              <a:ext uri="{FF2B5EF4-FFF2-40B4-BE49-F238E27FC236}">
                <a16:creationId xmlns:a16="http://schemas.microsoft.com/office/drawing/2014/main" id="{110CD8A6-6C30-47CF-93CE-1AA58EAC5F4B}"/>
              </a:ext>
            </a:extLst>
          </p:cNvPr>
          <p:cNvCxnSpPr>
            <a:cxnSpLocks/>
          </p:cNvCxnSpPr>
          <p:nvPr/>
        </p:nvCxnSpPr>
        <p:spPr>
          <a:xfrm>
            <a:off x="1001460" y="3573016"/>
            <a:ext cx="2634436" cy="0"/>
          </a:xfrm>
          <a:prstGeom prst="straightConnector1">
            <a:avLst/>
          </a:prstGeom>
          <a:ln w="9525" cap="flat" cmpd="sng" algn="ctr">
            <a:solidFill>
              <a:schemeClr val="dk1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grpSp>
        <p:nvGrpSpPr>
          <p:cNvPr id="8" name="Groupe 7">
            <a:extLst>
              <a:ext uri="{FF2B5EF4-FFF2-40B4-BE49-F238E27FC236}">
                <a16:creationId xmlns:a16="http://schemas.microsoft.com/office/drawing/2014/main" id="{FB80CB4A-7B2F-4949-BFBB-EF8FA2855F68}"/>
              </a:ext>
            </a:extLst>
          </p:cNvPr>
          <p:cNvGrpSpPr/>
          <p:nvPr/>
        </p:nvGrpSpPr>
        <p:grpSpPr>
          <a:xfrm>
            <a:off x="4258760" y="4471493"/>
            <a:ext cx="1116104" cy="216696"/>
            <a:chOff x="4258760" y="4471493"/>
            <a:chExt cx="1116104" cy="216696"/>
          </a:xfrm>
        </p:grpSpPr>
        <p:sp>
          <p:nvSpPr>
            <p:cNvPr id="22" name="Flèche : chevron 21">
              <a:extLst>
                <a:ext uri="{FF2B5EF4-FFF2-40B4-BE49-F238E27FC236}">
                  <a16:creationId xmlns:a16="http://schemas.microsoft.com/office/drawing/2014/main" id="{D0326185-CE26-4E4D-94DB-ADE7B5601455}"/>
                </a:ext>
              </a:extLst>
            </p:cNvPr>
            <p:cNvSpPr/>
            <p:nvPr/>
          </p:nvSpPr>
          <p:spPr>
            <a:xfrm>
              <a:off x="4258760" y="4471493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29" name="Flèche : chevron 28">
              <a:extLst>
                <a:ext uri="{FF2B5EF4-FFF2-40B4-BE49-F238E27FC236}">
                  <a16:creationId xmlns:a16="http://schemas.microsoft.com/office/drawing/2014/main" id="{36E18992-6B10-479E-9029-A94900CA053C}"/>
                </a:ext>
              </a:extLst>
            </p:cNvPr>
            <p:cNvSpPr/>
            <p:nvPr/>
          </p:nvSpPr>
          <p:spPr>
            <a:xfrm>
              <a:off x="4619980" y="4472165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  <p:sp>
          <p:nvSpPr>
            <p:cNvPr id="30" name="Flèche : chevron 29">
              <a:extLst>
                <a:ext uri="{FF2B5EF4-FFF2-40B4-BE49-F238E27FC236}">
                  <a16:creationId xmlns:a16="http://schemas.microsoft.com/office/drawing/2014/main" id="{AA5A3703-713A-4C2D-9A90-07D652BA3C2F}"/>
                </a:ext>
              </a:extLst>
            </p:cNvPr>
            <p:cNvSpPr/>
            <p:nvPr/>
          </p:nvSpPr>
          <p:spPr>
            <a:xfrm>
              <a:off x="4974992" y="4471493"/>
              <a:ext cx="399872" cy="216024"/>
            </a:xfrm>
            <a:prstGeom prst="chevron">
              <a:avLst>
                <a:gd name="adj" fmla="val 10094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228766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-0.12604 -4.81481E-6 C -0.18247 -4.81481E-6 -0.25191 -0.02037 -0.25191 -0.0368 L -0.25191 -0.07361 " pathEditMode="relative" rAng="0" ptsTypes="AAAA">
                                      <p:cBhvr>
                                        <p:cTn id="6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604" y="-3681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accel="10000" decel="1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1000" fill="hold"/>
                                        <p:tgtEl>
                                          <p:spTgt spid="10"/>
                                        </p:tgtEl>
                                      </p:cBhvr>
                                      <p:by x="77000" y="77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1000"/>
                            </p:stCondLst>
                            <p:childTnLst>
                              <p:par>
                                <p:cTn id="10" presetID="14" presetClass="entr" presetSubtype="1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1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"/>
                            </p:stCondLst>
                            <p:childTnLst>
                              <p:par>
                                <p:cTn id="1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4" grpId="0" animBg="1"/>
      <p:bldP spid="46" grpId="0" animBg="1"/>
      <p:bldP spid="4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ce réservé du numéro de diapositive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FEA1243F-3000-4347-94A4-FBDEAD3122CB}" type="slidenum">
              <a:rPr lang="fr-FR" smtClean="0"/>
              <a:pPr rtl="0"/>
              <a:t>9</a:t>
            </a:fld>
            <a:endParaRPr lang="fr-FR"/>
          </a:p>
        </p:txBody>
      </p:sp>
      <p:sp>
        <p:nvSpPr>
          <p:cNvPr id="6" name="Espace réservé du pied de page 4">
            <a:extLst>
              <a:ext uri="{FF2B5EF4-FFF2-40B4-BE49-F238E27FC236}">
                <a16:creationId xmlns:a16="http://schemas.microsoft.com/office/drawing/2014/main" id="{0FAF0AB8-9098-4E88-9E98-788E006C4232}"/>
              </a:ext>
            </a:extLst>
          </p:cNvPr>
          <p:cNvSpPr txBox="1">
            <a:spLocks/>
          </p:cNvSpPr>
          <p:nvPr/>
        </p:nvSpPr>
        <p:spPr>
          <a:xfrm>
            <a:off x="5174928" y="111677"/>
            <a:ext cx="2863224" cy="424788"/>
          </a:xfrm>
          <a:prstGeom prst="rect">
            <a:avLst/>
          </a:prstGeom>
        </p:spPr>
        <p:txBody>
          <a:bodyPr vert="horz" rtlCol="0" anchor="b"/>
          <a:lstStyle>
            <a:defPPr rtl="0">
              <a:defRPr lang="fr-fr"/>
            </a:defPPr>
            <a:lvl1pPr marL="0" algn="ctr" defTabSz="914400" rtl="0" eaLnBrk="1" latinLnBrk="0" hangingPunct="1">
              <a:defRPr sz="1200" b="1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b="0" spc="-40" dirty="0">
                <a:latin typeface="+mj-lt"/>
              </a:rPr>
              <a:t>	Evolution of the Value of the main Cryptocurrencies</a:t>
            </a:r>
            <a:endParaRPr lang="es-ES" dirty="0">
              <a:latin typeface="+mj-lt"/>
            </a:endParaRPr>
          </a:p>
        </p:txBody>
      </p:sp>
      <p:sp>
        <p:nvSpPr>
          <p:cNvPr id="9" name="Rectangle 1">
            <a:extLst>
              <a:ext uri="{FF2B5EF4-FFF2-40B4-BE49-F238E27FC236}">
                <a16:creationId xmlns:a16="http://schemas.microsoft.com/office/drawing/2014/main" id="{C91598F1-9A0C-4596-9861-49B84E15DA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474947"/>
            <a:ext cx="3961259" cy="628800"/>
          </a:xfrm>
        </p:spPr>
        <p:txBody>
          <a:bodyPr rtlCol="0"/>
          <a:lstStyle/>
          <a:p>
            <a:pPr rtl="0"/>
            <a:r>
              <a:rPr lang="en-US" dirty="0"/>
              <a:t>DAY INFORMATION</a:t>
            </a:r>
            <a:endParaRPr lang="fr-FR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386C53-012C-4A8D-90EA-EE916EDFCF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59053" y="1856607"/>
            <a:ext cx="2905530" cy="1800476"/>
          </a:xfrm>
          <a:prstGeom prst="rect">
            <a:avLst/>
          </a:prstGeom>
        </p:spPr>
      </p:pic>
      <p:sp>
        <p:nvSpPr>
          <p:cNvPr id="10" name="Flèche : droite 9">
            <a:extLst>
              <a:ext uri="{FF2B5EF4-FFF2-40B4-BE49-F238E27FC236}">
                <a16:creationId xmlns:a16="http://schemas.microsoft.com/office/drawing/2014/main" id="{967CBFC2-A4CD-4C71-B08C-68668B23B3D7}"/>
              </a:ext>
            </a:extLst>
          </p:cNvPr>
          <p:cNvSpPr/>
          <p:nvPr/>
        </p:nvSpPr>
        <p:spPr>
          <a:xfrm>
            <a:off x="685437" y="2521024"/>
            <a:ext cx="1201170" cy="471641"/>
          </a:xfrm>
          <a:prstGeom prst="rightArrow">
            <a:avLst>
              <a:gd name="adj1" fmla="val 20186"/>
              <a:gd name="adj2" fmla="val 60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50D2FBE4-9A3D-4805-9FAF-7A311B7EE82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780" y="1856607"/>
            <a:ext cx="2886075" cy="1790700"/>
          </a:xfrm>
          <a:prstGeom prst="rect">
            <a:avLst/>
          </a:prstGeom>
        </p:spPr>
      </p:pic>
      <p:grpSp>
        <p:nvGrpSpPr>
          <p:cNvPr id="2" name="Groupe 1">
            <a:extLst>
              <a:ext uri="{FF2B5EF4-FFF2-40B4-BE49-F238E27FC236}">
                <a16:creationId xmlns:a16="http://schemas.microsoft.com/office/drawing/2014/main" id="{1C30EE68-43B9-4E0D-8B2C-BDC936ECD55A}"/>
              </a:ext>
            </a:extLst>
          </p:cNvPr>
          <p:cNvGrpSpPr/>
          <p:nvPr/>
        </p:nvGrpSpPr>
        <p:grpSpPr>
          <a:xfrm>
            <a:off x="5174928" y="1903355"/>
            <a:ext cx="3779187" cy="1809750"/>
            <a:chOff x="5174928" y="1903355"/>
            <a:chExt cx="3779187" cy="1809750"/>
          </a:xfrm>
        </p:grpSpPr>
        <p:sp>
          <p:nvSpPr>
            <p:cNvPr id="18" name="Flèche : droite 17">
              <a:extLst>
                <a:ext uri="{FF2B5EF4-FFF2-40B4-BE49-F238E27FC236}">
                  <a16:creationId xmlns:a16="http://schemas.microsoft.com/office/drawing/2014/main" id="{DB6AF669-5119-4146-BA6C-24149DAC1333}"/>
                </a:ext>
              </a:extLst>
            </p:cNvPr>
            <p:cNvSpPr/>
            <p:nvPr/>
          </p:nvSpPr>
          <p:spPr>
            <a:xfrm>
              <a:off x="5174928" y="2567876"/>
              <a:ext cx="769818" cy="424789"/>
            </a:xfrm>
            <a:prstGeom prst="rightArrow">
              <a:avLst>
                <a:gd name="adj1" fmla="val 20186"/>
                <a:gd name="adj2" fmla="val 608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78EA0D74-5EF2-4F38-AEB1-A6C474D5FE0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058515" y="1903355"/>
              <a:ext cx="2895600" cy="1809750"/>
            </a:xfrm>
            <a:prstGeom prst="rect">
              <a:avLst/>
            </a:prstGeom>
          </p:spPr>
        </p:pic>
      </p:grpSp>
      <p:grpSp>
        <p:nvGrpSpPr>
          <p:cNvPr id="3" name="Groupe 2">
            <a:extLst>
              <a:ext uri="{FF2B5EF4-FFF2-40B4-BE49-F238E27FC236}">
                <a16:creationId xmlns:a16="http://schemas.microsoft.com/office/drawing/2014/main" id="{5B8CD6AC-E141-4CC3-B079-671D38C3E47A}"/>
              </a:ext>
            </a:extLst>
          </p:cNvPr>
          <p:cNvGrpSpPr/>
          <p:nvPr/>
        </p:nvGrpSpPr>
        <p:grpSpPr>
          <a:xfrm>
            <a:off x="2810258" y="4010509"/>
            <a:ext cx="2905125" cy="2578097"/>
            <a:chOff x="2810258" y="4010509"/>
            <a:chExt cx="2905125" cy="2578097"/>
          </a:xfrm>
        </p:grpSpPr>
        <p:sp>
          <p:nvSpPr>
            <p:cNvPr id="16" name="Flèche : droite 15">
              <a:extLst>
                <a:ext uri="{FF2B5EF4-FFF2-40B4-BE49-F238E27FC236}">
                  <a16:creationId xmlns:a16="http://schemas.microsoft.com/office/drawing/2014/main" id="{E597F118-20CF-4246-90EE-74BF33CE53B0}"/>
                </a:ext>
              </a:extLst>
            </p:cNvPr>
            <p:cNvSpPr/>
            <p:nvPr/>
          </p:nvSpPr>
          <p:spPr>
            <a:xfrm rot="5400000">
              <a:off x="3962529" y="4073060"/>
              <a:ext cx="600584" cy="475482"/>
            </a:xfrm>
            <a:prstGeom prst="rightArrow">
              <a:avLst>
                <a:gd name="adj1" fmla="val 20186"/>
                <a:gd name="adj2" fmla="val 60833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1AD6BF7-AB34-4D32-9959-C96A20E1767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810258" y="4788381"/>
              <a:ext cx="2905125" cy="180022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30677515_TF10167107" id="{00F36CA0-E80E-47D0-9727-F43731F41A43}" vid="{131D4216-C264-47DD-A301-531CE1A9CA07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Rapport sur le statut du projet</Template>
  <TotalTime>923</TotalTime>
  <Words>649</Words>
  <Application>Microsoft Office PowerPoint</Application>
  <PresentationFormat>Affichage à l'écran (4:3)</PresentationFormat>
  <Paragraphs>158</Paragraphs>
  <Slides>23</Slides>
  <Notes>23</Notes>
  <HiddenSlides>0</HiddenSlides>
  <MMClips>0</MMClips>
  <ScaleCrop>false</ScaleCrop>
  <HeadingPairs>
    <vt:vector size="6" baseType="variant">
      <vt:variant>
        <vt:lpstr>Polices utilisées</vt:lpstr>
      </vt:variant>
      <vt:variant>
        <vt:i4>10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23</vt:i4>
      </vt:variant>
    </vt:vector>
  </HeadingPairs>
  <TitlesOfParts>
    <vt:vector size="34" baseType="lpstr">
      <vt:lpstr>Arial</vt:lpstr>
      <vt:lpstr>Bahnschrift</vt:lpstr>
      <vt:lpstr>Calibri</vt:lpstr>
      <vt:lpstr>Cambria</vt:lpstr>
      <vt:lpstr>Comic Sans MS</vt:lpstr>
      <vt:lpstr>Cooper Black</vt:lpstr>
      <vt:lpstr>Raavi</vt:lpstr>
      <vt:lpstr>Segoe UI</vt:lpstr>
      <vt:lpstr>Verdana</vt:lpstr>
      <vt:lpstr>Wingdings 2</vt:lpstr>
      <vt:lpstr>Verve</vt:lpstr>
      <vt:lpstr>Mini-Project</vt:lpstr>
      <vt:lpstr>SUMMARY</vt:lpstr>
      <vt:lpstr>CONTEXT</vt:lpstr>
      <vt:lpstr>ORIGINAL IDEA</vt:lpstr>
      <vt:lpstr>API</vt:lpstr>
      <vt:lpstr>GRAPH</vt:lpstr>
      <vt:lpstr>GRAPH</vt:lpstr>
      <vt:lpstr>GRAPH INFORMATION</vt:lpstr>
      <vt:lpstr>DAY INFORMATION</vt:lpstr>
      <vt:lpstr>CONVERSION</vt:lpstr>
      <vt:lpstr>LOADING WINDOW</vt:lpstr>
      <vt:lpstr>FINAL RESULT</vt:lpstr>
      <vt:lpstr>TASKS DISTRIBUTION</vt:lpstr>
      <vt:lpstr>CODE GRAPH</vt:lpstr>
      <vt:lpstr>CODE SCROLLING MENUS</vt:lpstr>
      <vt:lpstr>CODE LOWER RIGHT AREA</vt:lpstr>
      <vt:lpstr>CODE GRAPH INFORMATION</vt:lpstr>
      <vt:lpstr>CODE DAY INFORMATION</vt:lpstr>
      <vt:lpstr>CODE CONVERSION</vt:lpstr>
      <vt:lpstr>CODE LOADING WINDOW</vt:lpstr>
      <vt:lpstr>CODE MAIN FILE</vt:lpstr>
      <vt:lpstr>POSSIBLE IMPROVEMENT(S)</vt:lpstr>
      <vt:lpstr>THANKS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Création de rapports Avancement ou état</dc:title>
  <dc:creator>Flavien</dc:creator>
  <cp:lastModifiedBy>Flavien</cp:lastModifiedBy>
  <cp:revision>70</cp:revision>
  <dcterms:created xsi:type="dcterms:W3CDTF">2021-11-27T18:33:22Z</dcterms:created>
  <dcterms:modified xsi:type="dcterms:W3CDTF">2022-02-27T19:10:58Z</dcterms:modified>
</cp:coreProperties>
</file>